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51"/>
  </p:notesMasterIdLst>
  <p:sldIdLst>
    <p:sldId id="256" r:id="rId38"/>
    <p:sldId id="257" r:id="rId39"/>
    <p:sldId id="258" r:id="rId40"/>
    <p:sldId id="259" r:id="rId41"/>
    <p:sldId id="260" r:id="rId42"/>
    <p:sldId id="261" r:id="rId43"/>
    <p:sldId id="262" r:id="rId44"/>
    <p:sldId id="263" r:id="rId45"/>
    <p:sldId id="264" r:id="rId46"/>
    <p:sldId id="265" r:id="rId47"/>
    <p:sldId id="266" r:id="rId48"/>
    <p:sldId id="267" r:id="rId49"/>
    <p:sldId id="268" r:id="rId5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Trebuchet MS" charset="1" panose="020B0603020202020204"/>
      <p:regular r:id="rId10"/>
    </p:embeddedFont>
    <p:embeddedFont>
      <p:font typeface="Trebuchet MS Bold" charset="1" panose="020B0703020202020204"/>
      <p:regular r:id="rId11"/>
    </p:embeddedFont>
    <p:embeddedFont>
      <p:font typeface="Trebuchet MS Italics" charset="1" panose="020B0603020202090204"/>
      <p:regular r:id="rId12"/>
    </p:embeddedFont>
    <p:embeddedFont>
      <p:font typeface="Trebuchet MS Bold Italics" charset="1" panose="020B0703020202090204"/>
      <p:regular r:id="rId13"/>
    </p:embeddedFont>
    <p:embeddedFont>
      <p:font typeface="TT Rounds Condensed" charset="1" panose="02000506030000020003"/>
      <p:regular r:id="rId14"/>
    </p:embeddedFont>
    <p:embeddedFont>
      <p:font typeface="TT Rounds Condensed Bold" charset="1" panose="02000806030000020003"/>
      <p:regular r:id="rId15"/>
    </p:embeddedFont>
    <p:embeddedFont>
      <p:font typeface="TT Rounds Condensed Italics" charset="1" panose="02000506030000090003"/>
      <p:regular r:id="rId16"/>
    </p:embeddedFont>
    <p:embeddedFont>
      <p:font typeface="TT Rounds Condensed Bold Italics" charset="1" panose="02000806030000090003"/>
      <p:regular r:id="rId17"/>
    </p:embeddedFont>
    <p:embeddedFont>
      <p:font typeface="TT Rounds Condensed Thin" charset="1" panose="02000503020000020003"/>
      <p:regular r:id="rId18"/>
    </p:embeddedFont>
    <p:embeddedFont>
      <p:font typeface="TT Rounds Condensed Thin Italics" charset="1" panose="02000503020000090003"/>
      <p:regular r:id="rId19"/>
    </p:embeddedFont>
    <p:embeddedFont>
      <p:font typeface="TT Rounds Condensed Heavy" charset="1" panose="02000506030000020003"/>
      <p:regular r:id="rId20"/>
    </p:embeddedFont>
    <p:embeddedFont>
      <p:font typeface="TT Rounds Condensed Heavy Italics" charset="1" panose="02000506000000090003"/>
      <p:regular r:id="rId21"/>
    </p:embeddedFont>
    <p:embeddedFont>
      <p:font typeface="Public Sans" charset="1" panose="00000000000000000000"/>
      <p:regular r:id="rId22"/>
    </p:embeddedFont>
    <p:embeddedFont>
      <p:font typeface="Public Sans Bold" charset="1" panose="00000000000000000000"/>
      <p:regular r:id="rId23"/>
    </p:embeddedFont>
    <p:embeddedFont>
      <p:font typeface="Public Sans Italics" charset="1" panose="00000000000000000000"/>
      <p:regular r:id="rId24"/>
    </p:embeddedFont>
    <p:embeddedFont>
      <p:font typeface="Public Sans Bold Italics" charset="1" panose="00000000000000000000"/>
      <p:regular r:id="rId25"/>
    </p:embeddedFont>
    <p:embeddedFont>
      <p:font typeface="Public Sans Thin" charset="1" panose="00000000000000000000"/>
      <p:regular r:id="rId26"/>
    </p:embeddedFont>
    <p:embeddedFont>
      <p:font typeface="Public Sans Thin Italics" charset="1" panose="00000000000000000000"/>
      <p:regular r:id="rId27"/>
    </p:embeddedFont>
    <p:embeddedFont>
      <p:font typeface="Public Sans Medium" charset="1" panose="00000000000000000000"/>
      <p:regular r:id="rId28"/>
    </p:embeddedFont>
    <p:embeddedFont>
      <p:font typeface="Public Sans Medium Italics" charset="1" panose="00000000000000000000"/>
      <p:regular r:id="rId29"/>
    </p:embeddedFont>
    <p:embeddedFont>
      <p:font typeface="Public Sans Heavy" charset="1" panose="00000000000000000000"/>
      <p:regular r:id="rId30"/>
    </p:embeddedFont>
    <p:embeddedFont>
      <p:font typeface="Public Sans Heavy Italics" charset="1" panose="00000000000000000000"/>
      <p:regular r:id="rId31"/>
    </p:embeddedFont>
    <p:embeddedFont>
      <p:font typeface="EB Garamond" charset="1" panose="00000000000000000000"/>
      <p:regular r:id="rId32"/>
    </p:embeddedFont>
    <p:embeddedFont>
      <p:font typeface="EB Garamond Italics" charset="1" panose="00000000000000000000"/>
      <p:regular r:id="rId33"/>
    </p:embeddedFont>
    <p:embeddedFont>
      <p:font typeface="EB Garamond Semi-Bold" charset="1" panose="00000000000000000000"/>
      <p:regular r:id="rId34"/>
    </p:embeddedFont>
    <p:embeddedFont>
      <p:font typeface="EB Garamond Semi-Bold Italics" charset="1" panose="00000000000000000000"/>
      <p:regular r:id="rId35"/>
    </p:embeddedFont>
    <p:embeddedFont>
      <p:font typeface="EB Garamond Ultra-Bold" charset="1" panose="00000000000000000000"/>
      <p:regular r:id="rId36"/>
    </p:embeddedFont>
    <p:embeddedFont>
      <p:font typeface="EB Garamond Ultra-Bold Italics" charset="1" panose="00000000000000000000"/>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slides/slide1.xml" Type="http://schemas.openxmlformats.org/officeDocument/2006/relationships/slide"/><Relationship Id="rId39" Target="slides/slide2.xml" Type="http://schemas.openxmlformats.org/officeDocument/2006/relationships/slide"/><Relationship Id="rId4" Target="theme/theme1.xml" Type="http://schemas.openxmlformats.org/officeDocument/2006/relationships/theme"/><Relationship Id="rId40" Target="slides/slide3.xml" Type="http://schemas.openxmlformats.org/officeDocument/2006/relationships/slide"/><Relationship Id="rId41" Target="slides/slide4.xml" Type="http://schemas.openxmlformats.org/officeDocument/2006/relationships/slide"/><Relationship Id="rId42" Target="slides/slide5.xml" Type="http://schemas.openxmlformats.org/officeDocument/2006/relationships/slide"/><Relationship Id="rId43" Target="slides/slide6.xml" Type="http://schemas.openxmlformats.org/officeDocument/2006/relationships/slide"/><Relationship Id="rId44" Target="slides/slide7.xml" Type="http://schemas.openxmlformats.org/officeDocument/2006/relationships/slide"/><Relationship Id="rId45" Target="slides/slide8.xml" Type="http://schemas.openxmlformats.org/officeDocument/2006/relationships/slide"/><Relationship Id="rId46" Target="slides/slide9.xml" Type="http://schemas.openxmlformats.org/officeDocument/2006/relationships/slide"/><Relationship Id="rId47" Target="slides/slide10.xml" Type="http://schemas.openxmlformats.org/officeDocument/2006/relationships/slide"/><Relationship Id="rId48" Target="slides/slide11.xml" Type="http://schemas.openxmlformats.org/officeDocument/2006/relationships/slide"/><Relationship Id="rId49" Target="slides/slide12.xml" Type="http://schemas.openxmlformats.org/officeDocument/2006/relationships/slide"/><Relationship Id="rId5" Target="tableStyles.xml" Type="http://schemas.openxmlformats.org/officeDocument/2006/relationships/tableStyles"/><Relationship Id="rId50" Target="slides/slide13.xml" Type="http://schemas.openxmlformats.org/officeDocument/2006/relationships/slide"/><Relationship Id="rId51" Target="notesMasters/notesMaster1.xml" Type="http://schemas.openxmlformats.org/officeDocument/2006/relationships/notesMaster"/><Relationship Id="rId52" Target="theme/theme2.xml" Type="http://schemas.openxmlformats.org/officeDocument/2006/relationships/theme"/><Relationship Id="rId53" Target="notesSlides/notesSlide1.xml" Type="http://schemas.openxmlformats.org/officeDocument/2006/relationships/notesSlide"/><Relationship Id="rId54" Target="notesSlides/notesSlide2.xml" Type="http://schemas.openxmlformats.org/officeDocument/2006/relationships/notesSlide"/><Relationship Id="rId55" Target="notesSlides/notesSlide3.xml" Type="http://schemas.openxmlformats.org/officeDocument/2006/relationships/notesSlide"/><Relationship Id="rId56" Target="notesSlides/notesSlide4.xml" Type="http://schemas.openxmlformats.org/officeDocument/2006/relationships/notesSlide"/><Relationship Id="rId57" Target="notesSlides/notesSlide5.xml" Type="http://schemas.openxmlformats.org/officeDocument/2006/relationships/notesSlide"/><Relationship Id="rId58" Target="notesSlides/notesSlide6.xml" Type="http://schemas.openxmlformats.org/officeDocument/2006/relationships/notesSlide"/><Relationship Id="rId59" Target="notesSlides/notesSlide7.xml" Type="http://schemas.openxmlformats.org/officeDocument/2006/relationships/notesSlide"/><Relationship Id="rId6" Target="fonts/font6.fntdata" Type="http://schemas.openxmlformats.org/officeDocument/2006/relationships/font"/><Relationship Id="rId60" Target="notesSlides/notesSlide8.xml" Type="http://schemas.openxmlformats.org/officeDocument/2006/relationships/notesSlide"/><Relationship Id="rId61" Target="notesSlides/notesSlide9.xml" Type="http://schemas.openxmlformats.org/officeDocument/2006/relationships/notesSlide"/><Relationship Id="rId62" Target="notesSlides/notesSlide10.xml" Type="http://schemas.openxmlformats.org/officeDocument/2006/relationships/notesSlide"/><Relationship Id="rId63" Target="notesSlides/notesSlide11.xml" Type="http://schemas.openxmlformats.org/officeDocument/2006/relationships/notesSlide"/><Relationship Id="rId64" Target="notesSlides/notesSlide12.xml" Type="http://schemas.openxmlformats.org/officeDocument/2006/relationships/note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3.jpeg>
</file>

<file path=ppt/media/image4.png>
</file>

<file path=ppt/media/image5.png>
</file>

<file path=ppt/media/image6.svg>
</file>

<file path=ppt/media/image7.png>
</file>

<file path=ppt/media/image8.png>
</file>

<file path=ppt/media/image9.sv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1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1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1.png" Type="http://schemas.openxmlformats.org/officeDocument/2006/relationships/image"/><Relationship Id="rId4" Target="../media/image12.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0.png" Type="http://schemas.openxmlformats.org/officeDocument/2006/relationships/image"/><Relationship Id="rId2" Target="../notesSlides/notesSlide10.xml" Type="http://schemas.openxmlformats.org/officeDocument/2006/relationships/notesSlide"/><Relationship Id="rId3" Target="../media/image13.png" Type="http://schemas.openxmlformats.org/officeDocument/2006/relationships/image"/><Relationship Id="rId4" Target="../media/image14.png" Type="http://schemas.openxmlformats.org/officeDocument/2006/relationships/image"/><Relationship Id="rId5" Target="../media/image15.png" Type="http://schemas.openxmlformats.org/officeDocument/2006/relationships/image"/><Relationship Id="rId6" Target="../media/image16.png" Type="http://schemas.openxmlformats.org/officeDocument/2006/relationships/image"/><Relationship Id="rId7" Target="../media/image17.png" Type="http://schemas.openxmlformats.org/officeDocument/2006/relationships/image"/><Relationship Id="rId8" Target="../media/image18.png" Type="http://schemas.openxmlformats.org/officeDocument/2006/relationships/image"/><Relationship Id="rId9" Target="../media/image19.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21.jpeg" Type="http://schemas.openxmlformats.org/officeDocument/2006/relationships/image"/><Relationship Id="rId4" Target="../media/image13.png" Type="http://schemas.openxmlformats.org/officeDocument/2006/relationships/image"/><Relationship Id="rId5" Target="../media/image22.png" Type="http://schemas.openxmlformats.org/officeDocument/2006/relationships/image"/><Relationship Id="rId6" Target="https://github.com/Harish-78/NM_FoodDeliveryWebsite.git" TargetMode="External" Type="http://schemas.openxmlformats.org/officeDocument/2006/relationships/hyperlink"/></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4.png" Type="http://schemas.openxmlformats.org/officeDocument/2006/relationships/image"/><Relationship Id="rId4" Target="../media/image1.png" Type="http://schemas.openxmlformats.org/officeDocument/2006/relationships/image"/><Relationship Id="rId5" Target="../media/image23.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 Id="rId4" Target="../media/image3.jpeg" Type="http://schemas.openxmlformats.org/officeDocument/2006/relationships/image"/><Relationship Id="rId5" Target="../media/image4.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5.png" Type="http://schemas.openxmlformats.org/officeDocument/2006/relationships/image"/><Relationship Id="rId4" Target="../media/image6.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5.png" Type="http://schemas.openxmlformats.org/officeDocument/2006/relationships/image"/><Relationship Id="rId4" Target="../media/image6.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4.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7.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4.pn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4.png" Type="http://schemas.openxmlformats.org/officeDocument/2006/relationships/image"/><Relationship Id="rId4" Target="../media/image1.png" Type="http://schemas.openxmlformats.org/officeDocument/2006/relationships/image"/><Relationship Id="rId5" Target="../media/image10.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4.png" Type="http://schemas.openxmlformats.org/officeDocument/2006/relationships/image"/><Relationship Id="rId4" Target="../media/image1.png" Type="http://schemas.openxmlformats.org/officeDocument/2006/relationships/image"/><Relationship Id="rId5"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43438" t="-2430" r="-43458" b="2428"/>
            </a:stretch>
          </a:blipFill>
        </p:spPr>
      </p:sp>
      <p:sp>
        <p:nvSpPr>
          <p:cNvPr name="Freeform 3" id="3"/>
          <p:cNvSpPr/>
          <p:nvPr/>
        </p:nvSpPr>
        <p:spPr>
          <a:xfrm flipH="false" flipV="false" rot="0">
            <a:off x="0" y="8282"/>
            <a:ext cx="18288000" cy="10270434"/>
          </a:xfrm>
          <a:custGeom>
            <a:avLst/>
            <a:gdLst/>
            <a:ahLst/>
            <a:cxnLst/>
            <a:rect r="r" b="b" t="t" l="l"/>
            <a:pathLst>
              <a:path h="10270434" w="18288000">
                <a:moveTo>
                  <a:pt x="0" y="0"/>
                </a:moveTo>
                <a:lnTo>
                  <a:pt x="18288000" y="0"/>
                </a:lnTo>
                <a:lnTo>
                  <a:pt x="18288000" y="10270434"/>
                </a:lnTo>
                <a:lnTo>
                  <a:pt x="0" y="10270434"/>
                </a:lnTo>
                <a:lnTo>
                  <a:pt x="0" y="0"/>
                </a:lnTo>
                <a:close/>
              </a:path>
            </a:pathLst>
          </a:custGeom>
          <a:blipFill>
            <a:blip r:embed="rId4"/>
            <a:stretch>
              <a:fillRect l="0" t="0" r="0" b="-1"/>
            </a:stretch>
          </a:blipFill>
        </p:spPr>
      </p:sp>
      <p:sp>
        <p:nvSpPr>
          <p:cNvPr name="AutoShape 4" id="4"/>
          <p:cNvSpPr/>
          <p:nvPr/>
        </p:nvSpPr>
        <p:spPr>
          <a:xfrm rot="176645">
            <a:off x="658319" y="6505285"/>
            <a:ext cx="1112705" cy="0"/>
          </a:xfrm>
          <a:prstGeom prst="line">
            <a:avLst/>
          </a:prstGeom>
          <a:ln cap="rnd" w="19050">
            <a:solidFill>
              <a:srgbClr val="22366A"/>
            </a:solidFill>
            <a:prstDash val="solid"/>
            <a:headEnd type="none" len="sm" w="sm"/>
            <a:tailEnd type="none" len="sm" w="sm"/>
          </a:ln>
        </p:spPr>
      </p:sp>
      <p:sp>
        <p:nvSpPr>
          <p:cNvPr name="TextBox 5" id="5"/>
          <p:cNvSpPr txBox="true"/>
          <p:nvPr/>
        </p:nvSpPr>
        <p:spPr>
          <a:xfrm rot="0">
            <a:off x="613935" y="5318077"/>
            <a:ext cx="8911027" cy="628650"/>
          </a:xfrm>
          <a:prstGeom prst="rect">
            <a:avLst/>
          </a:prstGeom>
        </p:spPr>
        <p:txBody>
          <a:bodyPr anchor="t" rtlCol="false" tIns="0" lIns="0" bIns="0" rIns="0">
            <a:spAutoFit/>
          </a:bodyPr>
          <a:lstStyle/>
          <a:p>
            <a:pPr algn="l">
              <a:lnSpc>
                <a:spcPts val="4920"/>
              </a:lnSpc>
            </a:pPr>
            <a:r>
              <a:rPr lang="en-US" sz="4100">
                <a:solidFill>
                  <a:srgbClr val="223669"/>
                </a:solidFill>
                <a:latin typeface="Public Sans Bold"/>
              </a:rPr>
              <a:t>“FOOD DELIVERY WEBSITE”</a:t>
            </a:r>
          </a:p>
        </p:txBody>
      </p:sp>
      <p:sp>
        <p:nvSpPr>
          <p:cNvPr name="TextBox 6" id="6"/>
          <p:cNvSpPr txBox="true"/>
          <p:nvPr/>
        </p:nvSpPr>
        <p:spPr>
          <a:xfrm rot="0">
            <a:off x="658564" y="7067247"/>
            <a:ext cx="7195950" cy="552450"/>
          </a:xfrm>
          <a:prstGeom prst="rect">
            <a:avLst/>
          </a:prstGeom>
        </p:spPr>
        <p:txBody>
          <a:bodyPr anchor="t" rtlCol="false" tIns="0" lIns="0" bIns="0" rIns="0">
            <a:spAutoFit/>
          </a:bodyPr>
          <a:lstStyle/>
          <a:p>
            <a:pPr algn="l">
              <a:lnSpc>
                <a:spcPts val="4200"/>
              </a:lnSpc>
            </a:pPr>
            <a:r>
              <a:rPr lang="en-US" sz="3500" spc="700">
                <a:solidFill>
                  <a:srgbClr val="223669"/>
                </a:solidFill>
                <a:latin typeface="Public Sans Bold"/>
              </a:rPr>
              <a:t>SRS DOCUMENTATION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7980" cy="10296000"/>
          </a:xfrm>
          <a:custGeom>
            <a:avLst/>
            <a:gdLst/>
            <a:ahLst/>
            <a:cxnLst/>
            <a:rect r="r" b="b" t="t" l="l"/>
            <a:pathLst>
              <a:path h="10296000" w="18287980">
                <a:moveTo>
                  <a:pt x="0" y="0"/>
                </a:moveTo>
                <a:lnTo>
                  <a:pt x="18287980" y="0"/>
                </a:lnTo>
                <a:lnTo>
                  <a:pt x="18287980" y="10296000"/>
                </a:lnTo>
                <a:lnTo>
                  <a:pt x="0" y="10296000"/>
                </a:lnTo>
                <a:lnTo>
                  <a:pt x="0" y="0"/>
                </a:lnTo>
                <a:close/>
              </a:path>
            </a:pathLst>
          </a:custGeom>
          <a:blipFill>
            <a:blip r:embed="rId2"/>
            <a:stretch>
              <a:fillRect l="0" t="0" r="-105" b="0"/>
            </a:stretch>
          </a:blipFill>
        </p:spPr>
      </p:sp>
      <p:sp>
        <p:nvSpPr>
          <p:cNvPr name="Freeform 3" id="3"/>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65221" t="-3319" r="-65239" b="3319"/>
            </a:stretch>
          </a:blipFill>
        </p:spPr>
      </p:sp>
      <p:sp>
        <p:nvSpPr>
          <p:cNvPr name="AutoShape 4" id="4"/>
          <p:cNvSpPr/>
          <p:nvPr/>
        </p:nvSpPr>
        <p:spPr>
          <a:xfrm>
            <a:off x="703600" y="855843"/>
            <a:ext cx="12700" cy="8402457"/>
          </a:xfrm>
          <a:prstGeom prst="line">
            <a:avLst/>
          </a:prstGeom>
          <a:ln cap="rnd" w="9525">
            <a:solidFill>
              <a:srgbClr val="223669"/>
            </a:solidFill>
            <a:prstDash val="solid"/>
            <a:headEnd type="none" len="sm" w="sm"/>
            <a:tailEnd type="none" len="sm" w="sm"/>
          </a:ln>
        </p:spPr>
      </p:sp>
      <p:grpSp>
        <p:nvGrpSpPr>
          <p:cNvPr name="Group 5" id="5"/>
          <p:cNvGrpSpPr/>
          <p:nvPr/>
        </p:nvGrpSpPr>
        <p:grpSpPr>
          <a:xfrm rot="0">
            <a:off x="541040" y="451934"/>
            <a:ext cx="350520" cy="747826"/>
            <a:chOff x="0" y="0"/>
            <a:chExt cx="467360" cy="997101"/>
          </a:xfrm>
        </p:grpSpPr>
        <p:sp>
          <p:nvSpPr>
            <p:cNvPr name="Freeform 6" id="6"/>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Freeform 7" id="7"/>
          <p:cNvSpPr/>
          <p:nvPr/>
        </p:nvSpPr>
        <p:spPr>
          <a:xfrm flipH="false" flipV="false" rot="0">
            <a:off x="3099106" y="2027718"/>
            <a:ext cx="10988820" cy="6240564"/>
          </a:xfrm>
          <a:custGeom>
            <a:avLst/>
            <a:gdLst/>
            <a:ahLst/>
            <a:cxnLst/>
            <a:rect r="r" b="b" t="t" l="l"/>
            <a:pathLst>
              <a:path h="6240564" w="10988820">
                <a:moveTo>
                  <a:pt x="0" y="0"/>
                </a:moveTo>
                <a:lnTo>
                  <a:pt x="10988820" y="0"/>
                </a:lnTo>
                <a:lnTo>
                  <a:pt x="10988820" y="6240564"/>
                </a:lnTo>
                <a:lnTo>
                  <a:pt x="0" y="6240564"/>
                </a:lnTo>
                <a:lnTo>
                  <a:pt x="0" y="0"/>
                </a:lnTo>
                <a:close/>
              </a:path>
            </a:pathLst>
          </a:custGeom>
          <a:blipFill>
            <a:blip r:embed="rId4"/>
            <a:stretch>
              <a:fillRect l="0" t="0" r="0" b="0"/>
            </a:stretch>
          </a:blipFill>
        </p:spPr>
      </p:sp>
      <p:sp>
        <p:nvSpPr>
          <p:cNvPr name="TextBox 8" id="8"/>
          <p:cNvSpPr txBox="true"/>
          <p:nvPr/>
        </p:nvSpPr>
        <p:spPr>
          <a:xfrm rot="0">
            <a:off x="982983" y="519942"/>
            <a:ext cx="5076750" cy="542925"/>
          </a:xfrm>
          <a:prstGeom prst="rect">
            <a:avLst/>
          </a:prstGeom>
        </p:spPr>
        <p:txBody>
          <a:bodyPr anchor="t" rtlCol="false" tIns="0" lIns="0" bIns="0" rIns="0">
            <a:spAutoFit/>
          </a:bodyPr>
          <a:lstStyle/>
          <a:p>
            <a:pPr algn="l">
              <a:lnSpc>
                <a:spcPts val="4320"/>
              </a:lnSpc>
            </a:pPr>
            <a:r>
              <a:rPr lang="en-US" sz="3600">
                <a:solidFill>
                  <a:srgbClr val="223669"/>
                </a:solidFill>
                <a:latin typeface="EB Garamond Bold"/>
              </a:rPr>
              <a:t>Frontend Design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7999" cy="10286999"/>
          </a:xfrm>
          <a:custGeom>
            <a:avLst/>
            <a:gdLst/>
            <a:ahLst/>
            <a:cxnLst/>
            <a:rect r="r" b="b" t="t" l="l"/>
            <a:pathLst>
              <a:path h="10286999" w="18287999">
                <a:moveTo>
                  <a:pt x="0" y="0"/>
                </a:moveTo>
                <a:lnTo>
                  <a:pt x="18287999" y="0"/>
                </a:lnTo>
                <a:lnTo>
                  <a:pt x="18287999" y="10286999"/>
                </a:lnTo>
                <a:lnTo>
                  <a:pt x="0" y="10286999"/>
                </a:lnTo>
                <a:lnTo>
                  <a:pt x="0" y="0"/>
                </a:lnTo>
                <a:close/>
              </a:path>
            </a:pathLst>
          </a:custGeom>
          <a:blipFill>
            <a:blip r:embed="rId3"/>
            <a:stretch>
              <a:fillRect l="0" t="-14" r="0" b="-14"/>
            </a:stretch>
          </a:blipFill>
        </p:spPr>
      </p:sp>
      <p:grpSp>
        <p:nvGrpSpPr>
          <p:cNvPr name="Group 3" id="3"/>
          <p:cNvGrpSpPr/>
          <p:nvPr/>
        </p:nvGrpSpPr>
        <p:grpSpPr>
          <a:xfrm rot="0">
            <a:off x="0" y="404810"/>
            <a:ext cx="271780" cy="688340"/>
            <a:chOff x="0" y="0"/>
            <a:chExt cx="362373" cy="917787"/>
          </a:xfrm>
        </p:grpSpPr>
        <p:sp>
          <p:nvSpPr>
            <p:cNvPr name="Freeform 4" id="4"/>
            <p:cNvSpPr/>
            <p:nvPr/>
          </p:nvSpPr>
          <p:spPr>
            <a:xfrm flipH="false" flipV="false" rot="0">
              <a:off x="0" y="0"/>
              <a:ext cx="361950" cy="917575"/>
            </a:xfrm>
            <a:custGeom>
              <a:avLst/>
              <a:gdLst/>
              <a:ahLst/>
              <a:cxnLst/>
              <a:rect r="r" b="b" t="t" l="l"/>
              <a:pathLst>
                <a:path h="917575" w="361950">
                  <a:moveTo>
                    <a:pt x="361950" y="917575"/>
                  </a:moveTo>
                  <a:lnTo>
                    <a:pt x="0" y="917575"/>
                  </a:lnTo>
                  <a:lnTo>
                    <a:pt x="0" y="0"/>
                  </a:lnTo>
                  <a:lnTo>
                    <a:pt x="361950" y="0"/>
                  </a:lnTo>
                  <a:lnTo>
                    <a:pt x="361950" y="917575"/>
                  </a:lnTo>
                  <a:close/>
                </a:path>
              </a:pathLst>
            </a:custGeom>
            <a:solidFill>
              <a:srgbClr val="21366A"/>
            </a:solidFill>
          </p:spPr>
        </p:sp>
      </p:grpSp>
      <p:sp>
        <p:nvSpPr>
          <p:cNvPr name="Freeform 5" id="5"/>
          <p:cNvSpPr/>
          <p:nvPr/>
        </p:nvSpPr>
        <p:spPr>
          <a:xfrm flipH="false" flipV="false" rot="0">
            <a:off x="5250751" y="2120818"/>
            <a:ext cx="7772399" cy="6743699"/>
          </a:xfrm>
          <a:custGeom>
            <a:avLst/>
            <a:gdLst/>
            <a:ahLst/>
            <a:cxnLst/>
            <a:rect r="r" b="b" t="t" l="l"/>
            <a:pathLst>
              <a:path h="6743699" w="7772399">
                <a:moveTo>
                  <a:pt x="0" y="0"/>
                </a:moveTo>
                <a:lnTo>
                  <a:pt x="7772399" y="0"/>
                </a:lnTo>
                <a:lnTo>
                  <a:pt x="7772399" y="6743699"/>
                </a:lnTo>
                <a:lnTo>
                  <a:pt x="0" y="6743699"/>
                </a:lnTo>
                <a:lnTo>
                  <a:pt x="0" y="0"/>
                </a:lnTo>
                <a:close/>
              </a:path>
            </a:pathLst>
          </a:custGeom>
          <a:blipFill>
            <a:blip r:embed="rId4"/>
            <a:stretch>
              <a:fillRect l="0" t="-20" r="0" b="-20"/>
            </a:stretch>
          </a:blipFill>
        </p:spPr>
      </p:sp>
      <p:sp>
        <p:nvSpPr>
          <p:cNvPr name="Freeform 6" id="6"/>
          <p:cNvSpPr/>
          <p:nvPr/>
        </p:nvSpPr>
        <p:spPr>
          <a:xfrm flipH="false" flipV="false" rot="0">
            <a:off x="13234111" y="4614936"/>
            <a:ext cx="163763" cy="163797"/>
          </a:xfrm>
          <a:custGeom>
            <a:avLst/>
            <a:gdLst/>
            <a:ahLst/>
            <a:cxnLst/>
            <a:rect r="r" b="b" t="t" l="l"/>
            <a:pathLst>
              <a:path h="163797" w="163763">
                <a:moveTo>
                  <a:pt x="0" y="0"/>
                </a:moveTo>
                <a:lnTo>
                  <a:pt x="163763" y="0"/>
                </a:lnTo>
                <a:lnTo>
                  <a:pt x="163763" y="163797"/>
                </a:lnTo>
                <a:lnTo>
                  <a:pt x="0" y="163797"/>
                </a:lnTo>
                <a:lnTo>
                  <a:pt x="0" y="0"/>
                </a:lnTo>
                <a:close/>
              </a:path>
            </a:pathLst>
          </a:custGeom>
          <a:blipFill>
            <a:blip r:embed="rId5"/>
            <a:stretch>
              <a:fillRect l="-10" t="0" r="-10" b="0"/>
            </a:stretch>
          </a:blipFill>
        </p:spPr>
      </p:sp>
      <p:sp>
        <p:nvSpPr>
          <p:cNvPr name="Freeform 7" id="7"/>
          <p:cNvSpPr/>
          <p:nvPr/>
        </p:nvSpPr>
        <p:spPr>
          <a:xfrm flipH="false" flipV="false" rot="0">
            <a:off x="12849170" y="7118850"/>
            <a:ext cx="163763" cy="163797"/>
          </a:xfrm>
          <a:custGeom>
            <a:avLst/>
            <a:gdLst/>
            <a:ahLst/>
            <a:cxnLst/>
            <a:rect r="r" b="b" t="t" l="l"/>
            <a:pathLst>
              <a:path h="163797" w="163763">
                <a:moveTo>
                  <a:pt x="0" y="0"/>
                </a:moveTo>
                <a:lnTo>
                  <a:pt x="163763" y="0"/>
                </a:lnTo>
                <a:lnTo>
                  <a:pt x="163763" y="163797"/>
                </a:lnTo>
                <a:lnTo>
                  <a:pt x="0" y="163797"/>
                </a:lnTo>
                <a:lnTo>
                  <a:pt x="0" y="0"/>
                </a:lnTo>
                <a:close/>
              </a:path>
            </a:pathLst>
          </a:custGeom>
          <a:blipFill>
            <a:blip r:embed="rId6"/>
            <a:stretch>
              <a:fillRect l="-10" t="0" r="-10" b="0"/>
            </a:stretch>
          </a:blipFill>
        </p:spPr>
      </p:sp>
      <p:sp>
        <p:nvSpPr>
          <p:cNvPr name="Freeform 8" id="8"/>
          <p:cNvSpPr/>
          <p:nvPr/>
        </p:nvSpPr>
        <p:spPr>
          <a:xfrm flipH="false" flipV="false" rot="0">
            <a:off x="10894951" y="8754064"/>
            <a:ext cx="163763" cy="163797"/>
          </a:xfrm>
          <a:custGeom>
            <a:avLst/>
            <a:gdLst/>
            <a:ahLst/>
            <a:cxnLst/>
            <a:rect r="r" b="b" t="t" l="l"/>
            <a:pathLst>
              <a:path h="163797" w="163763">
                <a:moveTo>
                  <a:pt x="0" y="0"/>
                </a:moveTo>
                <a:lnTo>
                  <a:pt x="163763" y="0"/>
                </a:lnTo>
                <a:lnTo>
                  <a:pt x="163763" y="163797"/>
                </a:lnTo>
                <a:lnTo>
                  <a:pt x="0" y="163797"/>
                </a:lnTo>
                <a:lnTo>
                  <a:pt x="0" y="0"/>
                </a:lnTo>
                <a:close/>
              </a:path>
            </a:pathLst>
          </a:custGeom>
          <a:blipFill>
            <a:blip r:embed="rId5"/>
            <a:stretch>
              <a:fillRect l="-10" t="0" r="-10" b="0"/>
            </a:stretch>
          </a:blipFill>
        </p:spPr>
      </p:sp>
      <p:sp>
        <p:nvSpPr>
          <p:cNvPr name="Freeform 9" id="9"/>
          <p:cNvSpPr/>
          <p:nvPr/>
        </p:nvSpPr>
        <p:spPr>
          <a:xfrm flipH="false" flipV="false" rot="0">
            <a:off x="12885160" y="2164638"/>
            <a:ext cx="163763" cy="163797"/>
          </a:xfrm>
          <a:custGeom>
            <a:avLst/>
            <a:gdLst/>
            <a:ahLst/>
            <a:cxnLst/>
            <a:rect r="r" b="b" t="t" l="l"/>
            <a:pathLst>
              <a:path h="163797" w="163763">
                <a:moveTo>
                  <a:pt x="0" y="0"/>
                </a:moveTo>
                <a:lnTo>
                  <a:pt x="163763" y="0"/>
                </a:lnTo>
                <a:lnTo>
                  <a:pt x="163763" y="163797"/>
                </a:lnTo>
                <a:lnTo>
                  <a:pt x="0" y="163797"/>
                </a:lnTo>
                <a:lnTo>
                  <a:pt x="0" y="0"/>
                </a:lnTo>
                <a:close/>
              </a:path>
            </a:pathLst>
          </a:custGeom>
          <a:blipFill>
            <a:blip r:embed="rId7"/>
            <a:stretch>
              <a:fillRect l="0" t="-1459" r="0" b="-1459"/>
            </a:stretch>
          </a:blipFill>
        </p:spPr>
      </p:sp>
      <p:sp>
        <p:nvSpPr>
          <p:cNvPr name="Freeform 10" id="10"/>
          <p:cNvSpPr/>
          <p:nvPr/>
        </p:nvSpPr>
        <p:spPr>
          <a:xfrm flipH="false" flipV="false" rot="0">
            <a:off x="4882525" y="4614936"/>
            <a:ext cx="163764" cy="163797"/>
          </a:xfrm>
          <a:custGeom>
            <a:avLst/>
            <a:gdLst/>
            <a:ahLst/>
            <a:cxnLst/>
            <a:rect r="r" b="b" t="t" l="l"/>
            <a:pathLst>
              <a:path h="163797" w="163764">
                <a:moveTo>
                  <a:pt x="0" y="0"/>
                </a:moveTo>
                <a:lnTo>
                  <a:pt x="163764" y="0"/>
                </a:lnTo>
                <a:lnTo>
                  <a:pt x="163764" y="163797"/>
                </a:lnTo>
                <a:lnTo>
                  <a:pt x="0" y="163797"/>
                </a:lnTo>
                <a:lnTo>
                  <a:pt x="0" y="0"/>
                </a:lnTo>
                <a:close/>
              </a:path>
            </a:pathLst>
          </a:custGeom>
          <a:blipFill>
            <a:blip r:embed="rId8"/>
            <a:stretch>
              <a:fillRect l="-1480" t="0" r="-1480" b="0"/>
            </a:stretch>
          </a:blipFill>
        </p:spPr>
      </p:sp>
      <p:sp>
        <p:nvSpPr>
          <p:cNvPr name="Freeform 11" id="11"/>
          <p:cNvSpPr/>
          <p:nvPr/>
        </p:nvSpPr>
        <p:spPr>
          <a:xfrm flipH="false" flipV="false" rot="0">
            <a:off x="5239379" y="7132373"/>
            <a:ext cx="163764" cy="163797"/>
          </a:xfrm>
          <a:custGeom>
            <a:avLst/>
            <a:gdLst/>
            <a:ahLst/>
            <a:cxnLst/>
            <a:rect r="r" b="b" t="t" l="l"/>
            <a:pathLst>
              <a:path h="163797" w="163764">
                <a:moveTo>
                  <a:pt x="0" y="0"/>
                </a:moveTo>
                <a:lnTo>
                  <a:pt x="163764" y="0"/>
                </a:lnTo>
                <a:lnTo>
                  <a:pt x="163764" y="163797"/>
                </a:lnTo>
                <a:lnTo>
                  <a:pt x="0" y="163797"/>
                </a:lnTo>
                <a:lnTo>
                  <a:pt x="0" y="0"/>
                </a:lnTo>
                <a:close/>
              </a:path>
            </a:pathLst>
          </a:custGeom>
          <a:blipFill>
            <a:blip r:embed="rId9"/>
            <a:stretch>
              <a:fillRect l="-10" t="0" r="-10" b="0"/>
            </a:stretch>
          </a:blipFill>
        </p:spPr>
      </p:sp>
      <p:sp>
        <p:nvSpPr>
          <p:cNvPr name="Freeform 12" id="12"/>
          <p:cNvSpPr/>
          <p:nvPr/>
        </p:nvSpPr>
        <p:spPr>
          <a:xfrm flipH="false" flipV="false" rot="0">
            <a:off x="7184552" y="8754064"/>
            <a:ext cx="163764" cy="163797"/>
          </a:xfrm>
          <a:custGeom>
            <a:avLst/>
            <a:gdLst/>
            <a:ahLst/>
            <a:cxnLst/>
            <a:rect r="r" b="b" t="t" l="l"/>
            <a:pathLst>
              <a:path h="163797" w="163764">
                <a:moveTo>
                  <a:pt x="0" y="0"/>
                </a:moveTo>
                <a:lnTo>
                  <a:pt x="163764" y="0"/>
                </a:lnTo>
                <a:lnTo>
                  <a:pt x="163764" y="163797"/>
                </a:lnTo>
                <a:lnTo>
                  <a:pt x="0" y="163797"/>
                </a:lnTo>
                <a:lnTo>
                  <a:pt x="0" y="0"/>
                </a:lnTo>
                <a:close/>
              </a:path>
            </a:pathLst>
          </a:custGeom>
          <a:blipFill>
            <a:blip r:embed="rId5"/>
            <a:stretch>
              <a:fillRect l="-10" t="0" r="-10" b="0"/>
            </a:stretch>
          </a:blipFill>
        </p:spPr>
      </p:sp>
      <p:sp>
        <p:nvSpPr>
          <p:cNvPr name="Freeform 13" id="13"/>
          <p:cNvSpPr/>
          <p:nvPr/>
        </p:nvSpPr>
        <p:spPr>
          <a:xfrm flipH="false" flipV="false" rot="0">
            <a:off x="5239379" y="2178160"/>
            <a:ext cx="163764" cy="163797"/>
          </a:xfrm>
          <a:custGeom>
            <a:avLst/>
            <a:gdLst/>
            <a:ahLst/>
            <a:cxnLst/>
            <a:rect r="r" b="b" t="t" l="l"/>
            <a:pathLst>
              <a:path h="163797" w="163764">
                <a:moveTo>
                  <a:pt x="0" y="0"/>
                </a:moveTo>
                <a:lnTo>
                  <a:pt x="163764" y="0"/>
                </a:lnTo>
                <a:lnTo>
                  <a:pt x="163764" y="163797"/>
                </a:lnTo>
                <a:lnTo>
                  <a:pt x="0" y="163797"/>
                </a:lnTo>
                <a:lnTo>
                  <a:pt x="0" y="0"/>
                </a:lnTo>
                <a:close/>
              </a:path>
            </a:pathLst>
          </a:custGeom>
          <a:blipFill>
            <a:blip r:embed="rId9"/>
            <a:stretch>
              <a:fillRect l="-10" t="0" r="-10" b="0"/>
            </a:stretch>
          </a:blipFill>
        </p:spPr>
      </p:sp>
      <p:sp>
        <p:nvSpPr>
          <p:cNvPr name="Freeform 14" id="14"/>
          <p:cNvSpPr/>
          <p:nvPr/>
        </p:nvSpPr>
        <p:spPr>
          <a:xfrm flipH="false" flipV="false" rot="0">
            <a:off x="7082591" y="2769103"/>
            <a:ext cx="4121050" cy="4121050"/>
          </a:xfrm>
          <a:custGeom>
            <a:avLst/>
            <a:gdLst/>
            <a:ahLst/>
            <a:cxnLst/>
            <a:rect r="r" b="b" t="t" l="l"/>
            <a:pathLst>
              <a:path h="4121050" w="4121050">
                <a:moveTo>
                  <a:pt x="0" y="0"/>
                </a:moveTo>
                <a:lnTo>
                  <a:pt x="4121050" y="0"/>
                </a:lnTo>
                <a:lnTo>
                  <a:pt x="4121050" y="4121050"/>
                </a:lnTo>
                <a:lnTo>
                  <a:pt x="0" y="4121050"/>
                </a:lnTo>
                <a:lnTo>
                  <a:pt x="0" y="0"/>
                </a:lnTo>
                <a:close/>
              </a:path>
            </a:pathLst>
          </a:custGeom>
          <a:blipFill>
            <a:blip r:embed="rId10"/>
            <a:stretch>
              <a:fillRect l="0" t="-57" r="0" b="-57"/>
            </a:stretch>
          </a:blipFill>
        </p:spPr>
      </p:sp>
      <p:sp>
        <p:nvSpPr>
          <p:cNvPr name="TextBox 15" id="15"/>
          <p:cNvSpPr txBox="true"/>
          <p:nvPr/>
        </p:nvSpPr>
        <p:spPr>
          <a:xfrm rot="0">
            <a:off x="8120417" y="4536430"/>
            <a:ext cx="2065655" cy="561340"/>
          </a:xfrm>
          <a:prstGeom prst="rect">
            <a:avLst/>
          </a:prstGeom>
        </p:spPr>
        <p:txBody>
          <a:bodyPr anchor="t" rtlCol="false" tIns="0" lIns="0" bIns="0" rIns="0">
            <a:spAutoFit/>
          </a:bodyPr>
          <a:lstStyle/>
          <a:p>
            <a:pPr algn="l">
              <a:lnSpc>
                <a:spcPts val="4320"/>
              </a:lnSpc>
            </a:pPr>
            <a:r>
              <a:rPr lang="en-US" sz="3600" spc="128">
                <a:solidFill>
                  <a:srgbClr val="213669"/>
                </a:solidFill>
                <a:latin typeface="TT Rounds Condensed Bold"/>
              </a:rPr>
              <a:t>Check-List</a:t>
            </a:r>
          </a:p>
        </p:txBody>
      </p:sp>
      <p:sp>
        <p:nvSpPr>
          <p:cNvPr name="TextBox 16" id="16"/>
          <p:cNvSpPr txBox="true"/>
          <p:nvPr/>
        </p:nvSpPr>
        <p:spPr>
          <a:xfrm rot="0">
            <a:off x="2237316" y="1942582"/>
            <a:ext cx="2748280" cy="622300"/>
          </a:xfrm>
          <a:prstGeom prst="rect">
            <a:avLst/>
          </a:prstGeom>
        </p:spPr>
        <p:txBody>
          <a:bodyPr anchor="t" rtlCol="false" tIns="0" lIns="0" bIns="0" rIns="0">
            <a:spAutoFit/>
          </a:bodyPr>
          <a:lstStyle/>
          <a:p>
            <a:pPr algn="r">
              <a:lnSpc>
                <a:spcPts val="2365"/>
              </a:lnSpc>
            </a:pPr>
            <a:r>
              <a:rPr lang="en-US" sz="2000" spc="-11">
                <a:solidFill>
                  <a:srgbClr val="000000"/>
                </a:solidFill>
                <a:latin typeface="TT Rounds Condensed"/>
              </a:rPr>
              <a:t>Gather requirements for the</a:t>
            </a:r>
          </a:p>
          <a:p>
            <a:pPr algn="r">
              <a:lnSpc>
                <a:spcPts val="2365"/>
              </a:lnSpc>
            </a:pPr>
            <a:r>
              <a:rPr lang="en-US" sz="2000" spc="-46">
                <a:solidFill>
                  <a:srgbClr val="000000"/>
                </a:solidFill>
                <a:latin typeface="TT Rounds Condensed"/>
              </a:rPr>
              <a:t>project</a:t>
            </a:r>
          </a:p>
        </p:txBody>
      </p:sp>
      <p:sp>
        <p:nvSpPr>
          <p:cNvPr name="TextBox 17" id="17"/>
          <p:cNvSpPr txBox="true"/>
          <p:nvPr/>
        </p:nvSpPr>
        <p:spPr>
          <a:xfrm rot="0">
            <a:off x="1463841" y="4388070"/>
            <a:ext cx="3155315" cy="336550"/>
          </a:xfrm>
          <a:prstGeom prst="rect">
            <a:avLst/>
          </a:prstGeom>
        </p:spPr>
        <p:txBody>
          <a:bodyPr anchor="t" rtlCol="false" tIns="0" lIns="0" bIns="0" rIns="0">
            <a:spAutoFit/>
          </a:bodyPr>
          <a:lstStyle/>
          <a:p>
            <a:pPr algn="l">
              <a:lnSpc>
                <a:spcPts val="2400"/>
              </a:lnSpc>
            </a:pPr>
            <a:r>
              <a:rPr lang="en-US" sz="2000" spc="-146">
                <a:solidFill>
                  <a:srgbClr val="000000"/>
                </a:solidFill>
                <a:latin typeface="TT Rounds Condensed"/>
              </a:rPr>
              <a:t>Prepare database design schemas</a:t>
            </a:r>
          </a:p>
        </p:txBody>
      </p:sp>
      <p:sp>
        <p:nvSpPr>
          <p:cNvPr name="TextBox 18" id="18"/>
          <p:cNvSpPr txBox="true"/>
          <p:nvPr/>
        </p:nvSpPr>
        <p:spPr>
          <a:xfrm rot="0">
            <a:off x="1749197" y="6918065"/>
            <a:ext cx="3209925" cy="622300"/>
          </a:xfrm>
          <a:prstGeom prst="rect">
            <a:avLst/>
          </a:prstGeom>
        </p:spPr>
        <p:txBody>
          <a:bodyPr anchor="t" rtlCol="false" tIns="0" lIns="0" bIns="0" rIns="0">
            <a:spAutoFit/>
          </a:bodyPr>
          <a:lstStyle/>
          <a:p>
            <a:pPr algn="r">
              <a:lnSpc>
                <a:spcPts val="2365"/>
              </a:lnSpc>
            </a:pPr>
            <a:r>
              <a:rPr lang="en-US" sz="2000" spc="-16">
                <a:solidFill>
                  <a:srgbClr val="000000"/>
                </a:solidFill>
                <a:latin typeface="TT Rounds Condensed"/>
              </a:rPr>
              <a:t>Get your initial project Structure</a:t>
            </a:r>
          </a:p>
          <a:p>
            <a:pPr algn="r">
              <a:lnSpc>
                <a:spcPts val="2365"/>
              </a:lnSpc>
            </a:pPr>
            <a:r>
              <a:rPr lang="en-US" sz="2000" spc="-81">
                <a:solidFill>
                  <a:srgbClr val="000000"/>
                </a:solidFill>
                <a:latin typeface="TT Rounds Condensed"/>
              </a:rPr>
              <a:t>ready</a:t>
            </a:r>
          </a:p>
        </p:txBody>
      </p:sp>
      <p:sp>
        <p:nvSpPr>
          <p:cNvPr name="TextBox 19" id="19"/>
          <p:cNvSpPr txBox="true"/>
          <p:nvPr/>
        </p:nvSpPr>
        <p:spPr>
          <a:xfrm rot="0">
            <a:off x="4724304" y="8527940"/>
            <a:ext cx="2223135" cy="336550"/>
          </a:xfrm>
          <a:prstGeom prst="rect">
            <a:avLst/>
          </a:prstGeom>
        </p:spPr>
        <p:txBody>
          <a:bodyPr anchor="t" rtlCol="false" tIns="0" lIns="0" bIns="0" rIns="0">
            <a:spAutoFit/>
          </a:bodyPr>
          <a:lstStyle/>
          <a:p>
            <a:pPr algn="l">
              <a:lnSpc>
                <a:spcPts val="2400"/>
              </a:lnSpc>
            </a:pPr>
            <a:r>
              <a:rPr lang="en-US" sz="2000" spc="43">
                <a:solidFill>
                  <a:srgbClr val="000000"/>
                </a:solidFill>
                <a:latin typeface="TT Rounds Condensed"/>
              </a:rPr>
              <a:t>Initiate a git repository</a:t>
            </a:r>
          </a:p>
        </p:txBody>
      </p:sp>
      <p:sp>
        <p:nvSpPr>
          <p:cNvPr name="TextBox 20" id="20"/>
          <p:cNvSpPr txBox="true"/>
          <p:nvPr/>
        </p:nvSpPr>
        <p:spPr>
          <a:xfrm rot="0">
            <a:off x="13309756" y="1959727"/>
            <a:ext cx="2476500" cy="605155"/>
          </a:xfrm>
          <a:prstGeom prst="rect">
            <a:avLst/>
          </a:prstGeom>
        </p:spPr>
        <p:txBody>
          <a:bodyPr anchor="t" rtlCol="false" tIns="0" lIns="0" bIns="0" rIns="0">
            <a:spAutoFit/>
          </a:bodyPr>
          <a:lstStyle/>
          <a:p>
            <a:pPr algn="l">
              <a:lnSpc>
                <a:spcPts val="2330"/>
              </a:lnSpc>
            </a:pPr>
            <a:r>
              <a:rPr lang="en-US" sz="2000" spc="-31">
                <a:solidFill>
                  <a:srgbClr val="000000"/>
                </a:solidFill>
                <a:latin typeface="TT Rounds Condensed"/>
              </a:rPr>
              <a:t>add Readme.md file with  description of the project</a:t>
            </a:r>
          </a:p>
        </p:txBody>
      </p:sp>
      <p:sp>
        <p:nvSpPr>
          <p:cNvPr name="TextBox 21" id="21"/>
          <p:cNvSpPr txBox="true"/>
          <p:nvPr/>
        </p:nvSpPr>
        <p:spPr>
          <a:xfrm rot="0">
            <a:off x="13653033" y="4414740"/>
            <a:ext cx="2975610" cy="605155"/>
          </a:xfrm>
          <a:prstGeom prst="rect">
            <a:avLst/>
          </a:prstGeom>
        </p:spPr>
        <p:txBody>
          <a:bodyPr anchor="t" rtlCol="false" tIns="0" lIns="0" bIns="0" rIns="0">
            <a:spAutoFit/>
          </a:bodyPr>
          <a:lstStyle/>
          <a:p>
            <a:pPr algn="l">
              <a:lnSpc>
                <a:spcPts val="2330"/>
              </a:lnSpc>
            </a:pPr>
            <a:r>
              <a:rPr lang="en-US" sz="2000" spc="-36">
                <a:solidFill>
                  <a:srgbClr val="000000"/>
                </a:solidFill>
                <a:latin typeface="TT Rounds Condensed"/>
              </a:rPr>
              <a:t>Commit all changes with "first  commit"</a:t>
            </a:r>
          </a:p>
        </p:txBody>
      </p:sp>
      <p:sp>
        <p:nvSpPr>
          <p:cNvPr name="TextBox 22" id="22"/>
          <p:cNvSpPr txBox="true"/>
          <p:nvPr/>
        </p:nvSpPr>
        <p:spPr>
          <a:xfrm rot="0">
            <a:off x="13283303" y="6935210"/>
            <a:ext cx="2791460" cy="605155"/>
          </a:xfrm>
          <a:prstGeom prst="rect">
            <a:avLst/>
          </a:prstGeom>
        </p:spPr>
        <p:txBody>
          <a:bodyPr anchor="t" rtlCol="false" tIns="0" lIns="0" bIns="0" rIns="0">
            <a:spAutoFit/>
          </a:bodyPr>
          <a:lstStyle/>
          <a:p>
            <a:pPr algn="l">
              <a:lnSpc>
                <a:spcPts val="2330"/>
              </a:lnSpc>
            </a:pPr>
            <a:r>
              <a:rPr lang="en-US" sz="2000" spc="-16">
                <a:solidFill>
                  <a:srgbClr val="000000"/>
                </a:solidFill>
                <a:latin typeface="TT Rounds Condensed"/>
              </a:rPr>
              <a:t>create a repository on github  related to project</a:t>
            </a:r>
          </a:p>
        </p:txBody>
      </p:sp>
      <p:sp>
        <p:nvSpPr>
          <p:cNvPr name="TextBox 23" id="23"/>
          <p:cNvSpPr txBox="true"/>
          <p:nvPr/>
        </p:nvSpPr>
        <p:spPr>
          <a:xfrm rot="0">
            <a:off x="11248604" y="8527940"/>
            <a:ext cx="2785110" cy="336550"/>
          </a:xfrm>
          <a:prstGeom prst="rect">
            <a:avLst/>
          </a:prstGeom>
        </p:spPr>
        <p:txBody>
          <a:bodyPr anchor="t" rtlCol="false" tIns="0" lIns="0" bIns="0" rIns="0">
            <a:spAutoFit/>
          </a:bodyPr>
          <a:lstStyle/>
          <a:p>
            <a:pPr algn="l">
              <a:lnSpc>
                <a:spcPts val="2400"/>
              </a:lnSpc>
            </a:pPr>
            <a:r>
              <a:rPr lang="en-US" sz="2000" spc="-36">
                <a:solidFill>
                  <a:srgbClr val="000000"/>
                </a:solidFill>
                <a:latin typeface="TT Rounds Condensed"/>
              </a:rPr>
              <a:t>Push your changes to github</a:t>
            </a:r>
          </a:p>
        </p:txBody>
      </p:sp>
      <p:sp>
        <p:nvSpPr>
          <p:cNvPr name="TextBox 24" id="24"/>
          <p:cNvSpPr txBox="true"/>
          <p:nvPr/>
        </p:nvSpPr>
        <p:spPr>
          <a:xfrm rot="0">
            <a:off x="465324" y="294149"/>
            <a:ext cx="5531485" cy="744220"/>
          </a:xfrm>
          <a:prstGeom prst="rect">
            <a:avLst/>
          </a:prstGeom>
        </p:spPr>
        <p:txBody>
          <a:bodyPr anchor="t" rtlCol="false" tIns="0" lIns="0" bIns="0" rIns="0">
            <a:spAutoFit/>
          </a:bodyPr>
          <a:lstStyle/>
          <a:p>
            <a:pPr algn="l">
              <a:lnSpc>
                <a:spcPts val="5759"/>
              </a:lnSpc>
            </a:pPr>
            <a:r>
              <a:rPr lang="en-US" sz="4800" spc="-90">
                <a:solidFill>
                  <a:srgbClr val="C78B32"/>
                </a:solidFill>
                <a:latin typeface="TT Rounds Condensed Bold"/>
              </a:rPr>
              <a:t>Assessment Parameter</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62599" cy="10261597"/>
          </a:xfrm>
          <a:custGeom>
            <a:avLst/>
            <a:gdLst/>
            <a:ahLst/>
            <a:cxnLst/>
            <a:rect r="r" b="b" t="t" l="l"/>
            <a:pathLst>
              <a:path h="10261597" w="18262599">
                <a:moveTo>
                  <a:pt x="0" y="0"/>
                </a:moveTo>
                <a:lnTo>
                  <a:pt x="18262599" y="0"/>
                </a:lnTo>
                <a:lnTo>
                  <a:pt x="18262599" y="10261597"/>
                </a:lnTo>
                <a:lnTo>
                  <a:pt x="0" y="10261597"/>
                </a:lnTo>
                <a:lnTo>
                  <a:pt x="0" y="0"/>
                </a:lnTo>
                <a:close/>
              </a:path>
            </a:pathLst>
          </a:custGeom>
          <a:blipFill>
            <a:blip r:embed="rId3"/>
            <a:stretch>
              <a:fillRect l="0" t="-31" r="0" b="-31"/>
            </a:stretch>
          </a:blipFill>
        </p:spPr>
      </p:sp>
      <p:sp>
        <p:nvSpPr>
          <p:cNvPr name="Freeform 3" id="3"/>
          <p:cNvSpPr/>
          <p:nvPr/>
        </p:nvSpPr>
        <p:spPr>
          <a:xfrm flipH="false" flipV="false" rot="0">
            <a:off x="0" y="0"/>
            <a:ext cx="18287999" cy="10286999"/>
          </a:xfrm>
          <a:custGeom>
            <a:avLst/>
            <a:gdLst/>
            <a:ahLst/>
            <a:cxnLst/>
            <a:rect r="r" b="b" t="t" l="l"/>
            <a:pathLst>
              <a:path h="10286999" w="18287999">
                <a:moveTo>
                  <a:pt x="0" y="0"/>
                </a:moveTo>
                <a:lnTo>
                  <a:pt x="18287999" y="0"/>
                </a:lnTo>
                <a:lnTo>
                  <a:pt x="18287999" y="10286999"/>
                </a:lnTo>
                <a:lnTo>
                  <a:pt x="0" y="10286999"/>
                </a:lnTo>
                <a:lnTo>
                  <a:pt x="0" y="0"/>
                </a:lnTo>
                <a:close/>
              </a:path>
            </a:pathLst>
          </a:custGeom>
          <a:blipFill>
            <a:blip r:embed="rId4"/>
            <a:stretch>
              <a:fillRect l="0" t="-14" r="0" b="-14"/>
            </a:stretch>
          </a:blipFill>
        </p:spPr>
      </p:sp>
      <p:grpSp>
        <p:nvGrpSpPr>
          <p:cNvPr name="Group 4" id="4"/>
          <p:cNvGrpSpPr/>
          <p:nvPr/>
        </p:nvGrpSpPr>
        <p:grpSpPr>
          <a:xfrm rot="0">
            <a:off x="4480989" y="2815768"/>
            <a:ext cx="9623425" cy="153670"/>
            <a:chOff x="0" y="0"/>
            <a:chExt cx="12831233" cy="204893"/>
          </a:xfrm>
        </p:grpSpPr>
        <p:sp>
          <p:nvSpPr>
            <p:cNvPr name="Freeform 5" id="5"/>
            <p:cNvSpPr/>
            <p:nvPr/>
          </p:nvSpPr>
          <p:spPr>
            <a:xfrm flipH="false" flipV="false" rot="0">
              <a:off x="0" y="0"/>
              <a:ext cx="12830810" cy="204470"/>
            </a:xfrm>
            <a:custGeom>
              <a:avLst/>
              <a:gdLst/>
              <a:ahLst/>
              <a:cxnLst/>
              <a:rect r="r" b="b" t="t" l="l"/>
              <a:pathLst>
                <a:path h="204470" w="12830810">
                  <a:moveTo>
                    <a:pt x="12830810" y="204470"/>
                  </a:moveTo>
                  <a:lnTo>
                    <a:pt x="0" y="204470"/>
                  </a:lnTo>
                  <a:lnTo>
                    <a:pt x="0" y="0"/>
                  </a:lnTo>
                  <a:lnTo>
                    <a:pt x="12830810" y="0"/>
                  </a:lnTo>
                  <a:lnTo>
                    <a:pt x="12830810" y="204470"/>
                  </a:lnTo>
                  <a:close/>
                </a:path>
              </a:pathLst>
            </a:custGeom>
            <a:solidFill>
              <a:srgbClr val="F0C7CD"/>
            </a:solidFill>
          </p:spPr>
        </p:sp>
      </p:grpSp>
      <p:sp>
        <p:nvSpPr>
          <p:cNvPr name="Freeform 6" id="6"/>
          <p:cNvSpPr/>
          <p:nvPr/>
        </p:nvSpPr>
        <p:spPr>
          <a:xfrm flipH="false" flipV="false" rot="0">
            <a:off x="5385669" y="3570514"/>
            <a:ext cx="2362199" cy="2362199"/>
          </a:xfrm>
          <a:custGeom>
            <a:avLst/>
            <a:gdLst/>
            <a:ahLst/>
            <a:cxnLst/>
            <a:rect r="r" b="b" t="t" l="l"/>
            <a:pathLst>
              <a:path h="2362199" w="2362199">
                <a:moveTo>
                  <a:pt x="0" y="0"/>
                </a:moveTo>
                <a:lnTo>
                  <a:pt x="2362199" y="0"/>
                </a:lnTo>
                <a:lnTo>
                  <a:pt x="2362199" y="2362199"/>
                </a:lnTo>
                <a:lnTo>
                  <a:pt x="0" y="2362199"/>
                </a:lnTo>
                <a:lnTo>
                  <a:pt x="0" y="0"/>
                </a:lnTo>
                <a:close/>
              </a:path>
            </a:pathLst>
          </a:custGeom>
          <a:blipFill>
            <a:blip r:embed="rId5"/>
            <a:stretch>
              <a:fillRect l="0" t="0" r="0" b="0"/>
            </a:stretch>
          </a:blipFill>
        </p:spPr>
      </p:sp>
      <p:grpSp>
        <p:nvGrpSpPr>
          <p:cNvPr name="Group 7" id="7"/>
          <p:cNvGrpSpPr/>
          <p:nvPr/>
        </p:nvGrpSpPr>
        <p:grpSpPr>
          <a:xfrm rot="0">
            <a:off x="4466645" y="1226915"/>
            <a:ext cx="9638030" cy="1589405"/>
            <a:chOff x="0" y="0"/>
            <a:chExt cx="12850707" cy="2119207"/>
          </a:xfrm>
        </p:grpSpPr>
        <p:sp>
          <p:nvSpPr>
            <p:cNvPr name="Freeform 8" id="8"/>
            <p:cNvSpPr/>
            <p:nvPr/>
          </p:nvSpPr>
          <p:spPr>
            <a:xfrm flipH="false" flipV="false" rot="0">
              <a:off x="0" y="0"/>
              <a:ext cx="12849987" cy="2118487"/>
            </a:xfrm>
            <a:custGeom>
              <a:avLst/>
              <a:gdLst/>
              <a:ahLst/>
              <a:cxnLst/>
              <a:rect r="r" b="b" t="t" l="l"/>
              <a:pathLst>
                <a:path h="2118487" w="12849987">
                  <a:moveTo>
                    <a:pt x="12849987" y="2118487"/>
                  </a:moveTo>
                  <a:lnTo>
                    <a:pt x="0" y="2118487"/>
                  </a:lnTo>
                  <a:lnTo>
                    <a:pt x="0" y="0"/>
                  </a:lnTo>
                  <a:lnTo>
                    <a:pt x="12849987" y="0"/>
                  </a:lnTo>
                  <a:lnTo>
                    <a:pt x="12849987" y="2118487"/>
                  </a:lnTo>
                  <a:close/>
                </a:path>
              </a:pathLst>
            </a:custGeom>
            <a:solidFill>
              <a:srgbClr val="213669"/>
            </a:solidFill>
          </p:spPr>
        </p:sp>
      </p:grpSp>
      <p:grpSp>
        <p:nvGrpSpPr>
          <p:cNvPr name="Group 9" id="9"/>
          <p:cNvGrpSpPr/>
          <p:nvPr/>
        </p:nvGrpSpPr>
        <p:grpSpPr>
          <a:xfrm rot="0">
            <a:off x="4480989" y="1226915"/>
            <a:ext cx="9623425" cy="1589405"/>
            <a:chOff x="0" y="0"/>
            <a:chExt cx="12831233" cy="2119207"/>
          </a:xfrm>
        </p:grpSpPr>
        <p:sp>
          <p:nvSpPr>
            <p:cNvPr name="Freeform 10" id="10"/>
            <p:cNvSpPr/>
            <p:nvPr/>
          </p:nvSpPr>
          <p:spPr>
            <a:xfrm flipH="false" flipV="false" rot="0">
              <a:off x="0" y="0"/>
              <a:ext cx="12831191" cy="2119249"/>
            </a:xfrm>
            <a:custGeom>
              <a:avLst/>
              <a:gdLst/>
              <a:ahLst/>
              <a:cxnLst/>
              <a:rect r="r" b="b" t="t" l="l"/>
              <a:pathLst>
                <a:path h="2119249" w="12831191">
                  <a:moveTo>
                    <a:pt x="0" y="0"/>
                  </a:moveTo>
                  <a:lnTo>
                    <a:pt x="12831191" y="0"/>
                  </a:lnTo>
                  <a:lnTo>
                    <a:pt x="12831191" y="2119249"/>
                  </a:lnTo>
                  <a:lnTo>
                    <a:pt x="0" y="2119249"/>
                  </a:lnTo>
                  <a:close/>
                </a:path>
              </a:pathLst>
            </a:custGeom>
            <a:solidFill>
              <a:srgbClr val="213669"/>
            </a:solidFill>
          </p:spPr>
        </p:sp>
        <p:sp>
          <p:nvSpPr>
            <p:cNvPr name="TextBox 11" id="11"/>
            <p:cNvSpPr txBox="true"/>
            <p:nvPr/>
          </p:nvSpPr>
          <p:spPr>
            <a:xfrm>
              <a:off x="0" y="-19050"/>
              <a:ext cx="12831233" cy="2138257"/>
            </a:xfrm>
            <a:prstGeom prst="rect">
              <a:avLst/>
            </a:prstGeom>
          </p:spPr>
          <p:txBody>
            <a:bodyPr anchor="t" rtlCol="false" tIns="50800" lIns="50800" bIns="50800" rIns="50800"/>
            <a:lstStyle/>
            <a:p>
              <a:pPr algn="ctr">
                <a:lnSpc>
                  <a:spcPts val="4320"/>
                </a:lnSpc>
              </a:pPr>
              <a:r>
                <a:rPr lang="en-US" sz="3600" spc="84">
                  <a:solidFill>
                    <a:srgbClr val="FFFFFF"/>
                  </a:solidFill>
                  <a:latin typeface="Trebuchet MS Bold Italics"/>
                </a:rPr>
                <a:t>Submission Github</a:t>
              </a:r>
            </a:p>
          </p:txBody>
        </p:sp>
      </p:grpSp>
      <p:grpSp>
        <p:nvGrpSpPr>
          <p:cNvPr name="Group 12" id="12"/>
          <p:cNvGrpSpPr/>
          <p:nvPr/>
        </p:nvGrpSpPr>
        <p:grpSpPr>
          <a:xfrm rot="0">
            <a:off x="8439378" y="4805057"/>
            <a:ext cx="5049520" cy="9525"/>
            <a:chOff x="0" y="0"/>
            <a:chExt cx="6732693" cy="12700"/>
          </a:xfrm>
        </p:grpSpPr>
        <p:sp>
          <p:nvSpPr>
            <p:cNvPr name="Freeform 13" id="13"/>
            <p:cNvSpPr/>
            <p:nvPr/>
          </p:nvSpPr>
          <p:spPr>
            <a:xfrm flipH="false" flipV="false" rot="0">
              <a:off x="0" y="0"/>
              <a:ext cx="6731889" cy="12700"/>
            </a:xfrm>
            <a:custGeom>
              <a:avLst/>
              <a:gdLst/>
              <a:ahLst/>
              <a:cxnLst/>
              <a:rect r="r" b="b" t="t" l="l"/>
              <a:pathLst>
                <a:path h="12700" w="6731889">
                  <a:moveTo>
                    <a:pt x="6731889" y="0"/>
                  </a:moveTo>
                  <a:lnTo>
                    <a:pt x="6556756" y="0"/>
                  </a:lnTo>
                  <a:lnTo>
                    <a:pt x="5301361" y="0"/>
                  </a:lnTo>
                  <a:lnTo>
                    <a:pt x="631698" y="0"/>
                  </a:lnTo>
                  <a:lnTo>
                    <a:pt x="0" y="0"/>
                  </a:lnTo>
                  <a:lnTo>
                    <a:pt x="0" y="12700"/>
                  </a:lnTo>
                  <a:lnTo>
                    <a:pt x="631698" y="12700"/>
                  </a:lnTo>
                  <a:lnTo>
                    <a:pt x="5301361" y="12700"/>
                  </a:lnTo>
                  <a:lnTo>
                    <a:pt x="6556756" y="12700"/>
                  </a:lnTo>
                  <a:lnTo>
                    <a:pt x="6731889" y="12700"/>
                  </a:lnTo>
                  <a:lnTo>
                    <a:pt x="6731889" y="0"/>
                  </a:lnTo>
                  <a:close/>
                </a:path>
              </a:pathLst>
            </a:custGeom>
            <a:solidFill>
              <a:srgbClr val="BD8637"/>
            </a:solidFill>
          </p:spPr>
        </p:sp>
      </p:grpSp>
      <p:sp>
        <p:nvSpPr>
          <p:cNvPr name="TextBox 14" id="14"/>
          <p:cNvSpPr txBox="true"/>
          <p:nvPr/>
        </p:nvSpPr>
        <p:spPr>
          <a:xfrm rot="0">
            <a:off x="8106626" y="4595436"/>
            <a:ext cx="5394325" cy="250825"/>
          </a:xfrm>
          <a:prstGeom prst="rect">
            <a:avLst/>
          </a:prstGeom>
        </p:spPr>
        <p:txBody>
          <a:bodyPr anchor="t" rtlCol="false" tIns="0" lIns="0" bIns="0" rIns="0">
            <a:spAutoFit/>
          </a:bodyPr>
          <a:lstStyle/>
          <a:p>
            <a:pPr algn="l">
              <a:lnSpc>
                <a:spcPts val="1800"/>
              </a:lnSpc>
            </a:pPr>
            <a:r>
              <a:rPr lang="en-US" sz="1500" spc="-5" u="sng">
                <a:solidFill>
                  <a:srgbClr val="BD8637"/>
                </a:solidFill>
                <a:latin typeface="Trebuchet MS Bold Italics"/>
                <a:hlinkClick r:id="rId6" tooltip="https://github.com/Harish-78/NM_FoodDeliveryWebsite.git"/>
              </a:rPr>
              <a:t>https://github.com/Harish-78/NM_FoodDeliveryWebsite.git</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17" b="0"/>
            </a:stretch>
          </a:blipFill>
        </p:spPr>
      </p:sp>
      <p:sp>
        <p:nvSpPr>
          <p:cNvPr name="Freeform 3" id="3"/>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0" t="0" r="-17" b="0"/>
            </a:stretch>
          </a:blipFill>
        </p:spPr>
      </p:sp>
      <p:sp>
        <p:nvSpPr>
          <p:cNvPr name="Freeform 4" id="4"/>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5"/>
            <a:stretch>
              <a:fillRect l="0" t="0" r="-17"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0650" y="530044"/>
            <a:ext cx="8007330" cy="9756944"/>
          </a:xfrm>
          <a:custGeom>
            <a:avLst/>
            <a:gdLst/>
            <a:ahLst/>
            <a:cxnLst/>
            <a:rect r="r" b="b" t="t" l="l"/>
            <a:pathLst>
              <a:path h="9756944" w="8007330">
                <a:moveTo>
                  <a:pt x="0" y="0"/>
                </a:moveTo>
                <a:lnTo>
                  <a:pt x="8007330" y="0"/>
                </a:lnTo>
                <a:lnTo>
                  <a:pt x="8007330" y="9756944"/>
                </a:lnTo>
                <a:lnTo>
                  <a:pt x="0" y="9756944"/>
                </a:lnTo>
                <a:lnTo>
                  <a:pt x="0" y="0"/>
                </a:lnTo>
                <a:close/>
              </a:path>
            </a:pathLst>
          </a:custGeom>
          <a:blipFill>
            <a:blip r:embed="rId3"/>
            <a:stretch>
              <a:fillRect l="-21806" t="-469" r="-106625" b="-4963"/>
            </a:stretch>
          </a:blipFill>
        </p:spPr>
      </p:sp>
      <p:sp>
        <p:nvSpPr>
          <p:cNvPr name="Freeform 3" id="3"/>
          <p:cNvSpPr/>
          <p:nvPr/>
        </p:nvSpPr>
        <p:spPr>
          <a:xfrm flipH="true" flipV="false" rot="0">
            <a:off x="0" y="0"/>
            <a:ext cx="18288000" cy="10286988"/>
          </a:xfrm>
          <a:custGeom>
            <a:avLst/>
            <a:gdLst/>
            <a:ahLst/>
            <a:cxnLst/>
            <a:rect r="r" b="b" t="t" l="l"/>
            <a:pathLst>
              <a:path h="10286988" w="18288000">
                <a:moveTo>
                  <a:pt x="18288000" y="0"/>
                </a:moveTo>
                <a:lnTo>
                  <a:pt x="0" y="0"/>
                </a:lnTo>
                <a:lnTo>
                  <a:pt x="0" y="10286988"/>
                </a:lnTo>
                <a:lnTo>
                  <a:pt x="18288000" y="10286988"/>
                </a:lnTo>
                <a:lnTo>
                  <a:pt x="18288000" y="0"/>
                </a:lnTo>
                <a:close/>
              </a:path>
            </a:pathLst>
          </a:custGeom>
          <a:blipFill>
            <a:blip r:embed="rId4"/>
            <a:stretch>
              <a:fillRect l="0" t="0" r="-12499" b="0"/>
            </a:stretch>
          </a:blipFill>
        </p:spPr>
      </p:sp>
      <p:sp>
        <p:nvSpPr>
          <p:cNvPr name="Freeform 4" id="4"/>
          <p:cNvSpPr/>
          <p:nvPr/>
        </p:nvSpPr>
        <p:spPr>
          <a:xfrm flipH="false" flipV="false" rot="0">
            <a:off x="0" y="0"/>
            <a:ext cx="18287980" cy="10296000"/>
          </a:xfrm>
          <a:custGeom>
            <a:avLst/>
            <a:gdLst/>
            <a:ahLst/>
            <a:cxnLst/>
            <a:rect r="r" b="b" t="t" l="l"/>
            <a:pathLst>
              <a:path h="10296000" w="18287980">
                <a:moveTo>
                  <a:pt x="0" y="0"/>
                </a:moveTo>
                <a:lnTo>
                  <a:pt x="18287980" y="0"/>
                </a:lnTo>
                <a:lnTo>
                  <a:pt x="18287980" y="10296000"/>
                </a:lnTo>
                <a:lnTo>
                  <a:pt x="0" y="10296000"/>
                </a:lnTo>
                <a:lnTo>
                  <a:pt x="0" y="0"/>
                </a:lnTo>
                <a:close/>
              </a:path>
            </a:pathLst>
          </a:custGeom>
          <a:blipFill>
            <a:blip r:embed="rId5"/>
            <a:stretch>
              <a:fillRect l="0" t="0" r="-105" b="0"/>
            </a:stretch>
          </a:blipFill>
          <a:ln cap="sq">
            <a:noFill/>
            <a:prstDash val="solid"/>
            <a:miter/>
          </a:ln>
        </p:spPr>
      </p:sp>
      <p:graphicFrame>
        <p:nvGraphicFramePr>
          <p:cNvPr name="Table 5" id="5"/>
          <p:cNvGraphicFramePr>
            <a:graphicFrameLocks noGrp="true"/>
          </p:cNvGraphicFramePr>
          <p:nvPr/>
        </p:nvGraphicFramePr>
        <p:xfrm>
          <a:off x="1038225" y="6115052"/>
          <a:ext cx="8509000" cy="3157538"/>
        </p:xfrm>
        <a:graphic>
          <a:graphicData uri="http://schemas.openxmlformats.org/drawingml/2006/table">
            <a:tbl>
              <a:tblPr/>
              <a:tblGrid>
                <a:gridCol w="3458457"/>
                <a:gridCol w="3431416"/>
                <a:gridCol w="1619126"/>
              </a:tblGrid>
              <a:tr h="772690">
                <a:tc>
                  <a:txBody>
                    <a:bodyPr anchor="t" rtlCol="false"/>
                    <a:lstStyle/>
                    <a:p>
                      <a:pPr algn="ctr">
                        <a:lnSpc>
                          <a:spcPts val="3359"/>
                        </a:lnSpc>
                        <a:defRPr/>
                      </a:pPr>
                      <a:r>
                        <a:rPr lang="en-US" sz="2799">
                          <a:solidFill>
                            <a:srgbClr val="C88C32"/>
                          </a:solidFill>
                          <a:latin typeface="EB Garamond Semi-Bold"/>
                        </a:rPr>
                        <a:t>LMS Username</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3359"/>
                        </a:lnSpc>
                        <a:defRPr/>
                      </a:pPr>
                      <a:r>
                        <a:rPr lang="en-US" sz="2799">
                          <a:solidFill>
                            <a:srgbClr val="C88C32"/>
                          </a:solidFill>
                          <a:latin typeface="EB Garamond Semi-Bold"/>
                        </a:rPr>
                        <a:t>Name </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3359"/>
                        </a:lnSpc>
                        <a:defRPr/>
                      </a:pPr>
                      <a:r>
                        <a:rPr lang="en-US" sz="2799">
                          <a:solidFill>
                            <a:srgbClr val="C88C32"/>
                          </a:solidFill>
                          <a:latin typeface="EB Garamond Semi-Bold"/>
                        </a:rPr>
                        <a:t>Batch </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r h="476969">
                <a:tc>
                  <a:txBody>
                    <a:bodyPr anchor="t" rtlCol="false"/>
                    <a:lstStyle/>
                    <a:p>
                      <a:pPr algn="l">
                        <a:lnSpc>
                          <a:spcPts val="1679"/>
                        </a:lnSpc>
                        <a:defRPr/>
                      </a:pPr>
                      <a:r>
                        <a:rPr lang="en-US" sz="1200">
                          <a:solidFill>
                            <a:srgbClr val="050202"/>
                          </a:solidFill>
                          <a:latin typeface="Arimo Bold"/>
                        </a:rPr>
                        <a:t>732720104011</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1959"/>
                        </a:lnSpc>
                        <a:defRPr/>
                      </a:pPr>
                      <a:r>
                        <a:rPr lang="en-US" sz="1399">
                          <a:solidFill>
                            <a:srgbClr val="050202"/>
                          </a:solidFill>
                          <a:latin typeface="Arimo Bold"/>
                        </a:rPr>
                        <a:t>DEEPAK .G</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1959"/>
                        </a:lnSpc>
                        <a:defRPr/>
                      </a:pPr>
                      <a:r>
                        <a:rPr lang="en-US" sz="1399">
                          <a:solidFill>
                            <a:srgbClr val="050202"/>
                          </a:solidFill>
                          <a:latin typeface="Arimo Bold"/>
                        </a:rPr>
                        <a:t>TEAM CB7-4</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r h="476969">
                <a:tc>
                  <a:txBody>
                    <a:bodyPr anchor="t" rtlCol="false"/>
                    <a:lstStyle/>
                    <a:p>
                      <a:pPr algn="l">
                        <a:lnSpc>
                          <a:spcPts val="1679"/>
                        </a:lnSpc>
                        <a:defRPr/>
                      </a:pPr>
                      <a:r>
                        <a:rPr lang="en-US" sz="1200">
                          <a:solidFill>
                            <a:srgbClr val="050202"/>
                          </a:solidFill>
                          <a:latin typeface="Arimo Bold"/>
                        </a:rPr>
                        <a:t>732720104019</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1959"/>
                        </a:lnSpc>
                        <a:defRPr/>
                      </a:pPr>
                      <a:r>
                        <a:rPr lang="en-US" sz="1399">
                          <a:solidFill>
                            <a:srgbClr val="050202"/>
                          </a:solidFill>
                          <a:latin typeface="Arimo Bold"/>
                        </a:rPr>
                        <a:t>HARISH.C</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1959"/>
                        </a:lnSpc>
                        <a:defRPr/>
                      </a:pPr>
                      <a:r>
                        <a:rPr lang="en-US" sz="1399">
                          <a:solidFill>
                            <a:srgbClr val="050202"/>
                          </a:solidFill>
                          <a:latin typeface="Arimo Bold"/>
                        </a:rPr>
                        <a:t>TEAM CB7-4</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r h="476969">
                <a:tc>
                  <a:txBody>
                    <a:bodyPr anchor="t" rtlCol="false"/>
                    <a:lstStyle/>
                    <a:p>
                      <a:pPr algn="l">
                        <a:lnSpc>
                          <a:spcPts val="1679"/>
                        </a:lnSpc>
                        <a:defRPr/>
                      </a:pPr>
                      <a:r>
                        <a:rPr lang="en-US" sz="1200">
                          <a:solidFill>
                            <a:srgbClr val="050202"/>
                          </a:solidFill>
                          <a:latin typeface="Arimo Bold"/>
                        </a:rPr>
                        <a:t>732720104001</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1959"/>
                        </a:lnSpc>
                        <a:defRPr/>
                      </a:pPr>
                      <a:r>
                        <a:rPr lang="en-US" sz="1399">
                          <a:solidFill>
                            <a:srgbClr val="050202"/>
                          </a:solidFill>
                          <a:latin typeface="Arimo Bold"/>
                        </a:rPr>
                        <a:t>AMBALAM .A</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1959"/>
                        </a:lnSpc>
                        <a:defRPr/>
                      </a:pPr>
                      <a:r>
                        <a:rPr lang="en-US" sz="1399">
                          <a:solidFill>
                            <a:srgbClr val="050202"/>
                          </a:solidFill>
                          <a:latin typeface="Arimo Bold"/>
                        </a:rPr>
                        <a:t>TEAM CB7-4</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r h="476969">
                <a:tc>
                  <a:txBody>
                    <a:bodyPr anchor="t" rtlCol="false"/>
                    <a:lstStyle/>
                    <a:p>
                      <a:pPr algn="l">
                        <a:lnSpc>
                          <a:spcPts val="1679"/>
                        </a:lnSpc>
                        <a:defRPr/>
                      </a:pPr>
                      <a:r>
                        <a:rPr lang="en-US" sz="1200">
                          <a:solidFill>
                            <a:srgbClr val="050202"/>
                          </a:solidFill>
                          <a:latin typeface="Arimo Bold"/>
                        </a:rPr>
                        <a:t>732720104018</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1959"/>
                        </a:lnSpc>
                        <a:defRPr/>
                      </a:pPr>
                      <a:r>
                        <a:rPr lang="en-US" sz="1399">
                          <a:solidFill>
                            <a:srgbClr val="050202"/>
                          </a:solidFill>
                          <a:latin typeface="Arimo Bold"/>
                        </a:rPr>
                        <a:t>HARI PRAKASH .M</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1959"/>
                        </a:lnSpc>
                        <a:defRPr/>
                      </a:pPr>
                      <a:r>
                        <a:rPr lang="en-US" sz="1399">
                          <a:solidFill>
                            <a:srgbClr val="050202"/>
                          </a:solidFill>
                          <a:latin typeface="Arimo Bold"/>
                        </a:rPr>
                        <a:t>TEAM CB7-4</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r h="476969">
                <a:tc>
                  <a:txBody>
                    <a:bodyPr anchor="t" rtlCol="false"/>
                    <a:lstStyle/>
                    <a:p>
                      <a:pPr algn="l">
                        <a:lnSpc>
                          <a:spcPts val="1679"/>
                        </a:lnSpc>
                        <a:defRPr/>
                      </a:pPr>
                      <a:r>
                        <a:rPr lang="en-US" sz="1200">
                          <a:solidFill>
                            <a:srgbClr val="050202"/>
                          </a:solidFill>
                          <a:latin typeface="Arimo Bold"/>
                        </a:rPr>
                        <a:t>732720104022</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1959"/>
                        </a:lnSpc>
                        <a:defRPr/>
                      </a:pPr>
                      <a:r>
                        <a:rPr lang="en-US" sz="1399">
                          <a:solidFill>
                            <a:srgbClr val="050202"/>
                          </a:solidFill>
                          <a:latin typeface="Arimo Bold"/>
                        </a:rPr>
                        <a:t>KISHORE BILLGATES .M</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ctr">
                        <a:lnSpc>
                          <a:spcPts val="1959"/>
                        </a:lnSpc>
                        <a:defRPr/>
                      </a:pPr>
                      <a:r>
                        <a:rPr lang="en-US" sz="1399">
                          <a:solidFill>
                            <a:srgbClr val="050202"/>
                          </a:solidFill>
                          <a:latin typeface="Arimo Bold"/>
                        </a:rPr>
                        <a:t>TEAM CB7-4</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bl>
          </a:graphicData>
        </a:graphic>
      </p:graphicFrame>
      <p:grpSp>
        <p:nvGrpSpPr>
          <p:cNvPr name="Group 6" id="6"/>
          <p:cNvGrpSpPr/>
          <p:nvPr/>
        </p:nvGrpSpPr>
        <p:grpSpPr>
          <a:xfrm rot="0">
            <a:off x="0" y="1639884"/>
            <a:ext cx="289422" cy="647060"/>
            <a:chOff x="0" y="0"/>
            <a:chExt cx="385896" cy="862747"/>
          </a:xfrm>
        </p:grpSpPr>
        <p:sp>
          <p:nvSpPr>
            <p:cNvPr name="Freeform 7" id="7"/>
            <p:cNvSpPr/>
            <p:nvPr/>
          </p:nvSpPr>
          <p:spPr>
            <a:xfrm flipH="false" flipV="false" rot="0">
              <a:off x="0" y="0"/>
              <a:ext cx="385953" cy="862711"/>
            </a:xfrm>
            <a:custGeom>
              <a:avLst/>
              <a:gdLst/>
              <a:ahLst/>
              <a:cxnLst/>
              <a:rect r="r" b="b" t="t" l="l"/>
              <a:pathLst>
                <a:path h="862711" w="385953">
                  <a:moveTo>
                    <a:pt x="0" y="0"/>
                  </a:moveTo>
                  <a:lnTo>
                    <a:pt x="385953" y="0"/>
                  </a:lnTo>
                  <a:lnTo>
                    <a:pt x="385953" y="862711"/>
                  </a:lnTo>
                  <a:lnTo>
                    <a:pt x="0" y="862711"/>
                  </a:lnTo>
                  <a:close/>
                </a:path>
              </a:pathLst>
            </a:custGeom>
            <a:solidFill>
              <a:srgbClr val="035081"/>
            </a:solidFill>
          </p:spPr>
        </p:sp>
      </p:grpSp>
      <p:sp>
        <p:nvSpPr>
          <p:cNvPr name="TextBox 8" id="8"/>
          <p:cNvSpPr txBox="true"/>
          <p:nvPr/>
        </p:nvSpPr>
        <p:spPr>
          <a:xfrm rot="0">
            <a:off x="379422" y="1689492"/>
            <a:ext cx="6661475" cy="552438"/>
          </a:xfrm>
          <a:prstGeom prst="rect">
            <a:avLst/>
          </a:prstGeom>
        </p:spPr>
        <p:txBody>
          <a:bodyPr anchor="t" rtlCol="false" tIns="0" lIns="0" bIns="0" rIns="0">
            <a:spAutoFit/>
          </a:bodyPr>
          <a:lstStyle/>
          <a:p>
            <a:pPr algn="l">
              <a:lnSpc>
                <a:spcPts val="4391"/>
              </a:lnSpc>
            </a:pPr>
            <a:r>
              <a:rPr lang="en-US" sz="3659">
                <a:solidFill>
                  <a:srgbClr val="21366A"/>
                </a:solidFill>
                <a:latin typeface="EB Garamond Bold"/>
              </a:rPr>
              <a:t>Food Delivery Website</a:t>
            </a:r>
          </a:p>
        </p:txBody>
      </p:sp>
      <p:sp>
        <p:nvSpPr>
          <p:cNvPr name="TextBox 9" id="9"/>
          <p:cNvSpPr txBox="true"/>
          <p:nvPr/>
        </p:nvSpPr>
        <p:spPr>
          <a:xfrm rot="0">
            <a:off x="380845" y="2501441"/>
            <a:ext cx="9156855" cy="2924175"/>
          </a:xfrm>
          <a:prstGeom prst="rect">
            <a:avLst/>
          </a:prstGeom>
        </p:spPr>
        <p:txBody>
          <a:bodyPr anchor="t" rtlCol="false" tIns="0" lIns="0" bIns="0" rIns="0">
            <a:spAutoFit/>
          </a:bodyPr>
          <a:lstStyle/>
          <a:p>
            <a:pPr marL="675639" indent="-337820" lvl="1">
              <a:lnSpc>
                <a:spcPts val="3359"/>
              </a:lnSpc>
              <a:buFont typeface="Arial"/>
              <a:buChar char="•"/>
            </a:pPr>
            <a:r>
              <a:rPr lang="en-US" sz="2799">
                <a:solidFill>
                  <a:srgbClr val="000000"/>
                </a:solidFill>
                <a:latin typeface="EB Garamond Medium"/>
              </a:rPr>
              <a:t>A food delivery website is an online platform where users can browse through a variety of restaurants, choose dishes from their menus, place orders, and have the selected food items delivered to their specified location.</a:t>
            </a:r>
          </a:p>
          <a:p>
            <a:pPr algn="l" marL="675640" indent="-337820" lvl="1">
              <a:lnSpc>
                <a:spcPts val="3359"/>
              </a:lnSpc>
              <a:buFont typeface="Arial"/>
              <a:buChar char="•"/>
            </a:pPr>
            <a:r>
              <a:rPr lang="en-US" sz="2799">
                <a:solidFill>
                  <a:srgbClr val="000000"/>
                </a:solidFill>
                <a:latin typeface="EB Garamond Medium"/>
              </a:rPr>
              <a:t> It offers a convenient way to enjoy restaurant-quality meals from the comfort of your home or office, saving you time and effort.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0" y="25398"/>
            <a:ext cx="18288000" cy="10287000"/>
            <a:chOff x="0" y="0"/>
            <a:chExt cx="4816593" cy="2709333"/>
          </a:xfrm>
        </p:grpSpPr>
        <p:sp>
          <p:nvSpPr>
            <p:cNvPr name="Freeform 3" id="3"/>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solidFill>
              <a:srgbClr val="ECECEC"/>
            </a:solidFill>
          </p:spPr>
        </p:sp>
        <p:sp>
          <p:nvSpPr>
            <p:cNvPr name="TextBox 4" id="4"/>
            <p:cNvSpPr txBox="true"/>
            <p:nvPr/>
          </p:nvSpPr>
          <p:spPr>
            <a:xfrm>
              <a:off x="0" y="-9525"/>
              <a:ext cx="4816593" cy="2718858"/>
            </a:xfrm>
            <a:prstGeom prst="rect">
              <a:avLst/>
            </a:prstGeom>
          </p:spPr>
          <p:txBody>
            <a:bodyPr anchor="ctr" rtlCol="false" tIns="50800" lIns="50800" bIns="50800" rIns="50800"/>
            <a:lstStyle/>
            <a:p>
              <a:pPr algn="ctr">
                <a:lnSpc>
                  <a:spcPts val="2400"/>
                </a:lnSpc>
              </a:pPr>
            </a:p>
          </p:txBody>
        </p:sp>
      </p:grpSp>
      <p:sp>
        <p:nvSpPr>
          <p:cNvPr name="AutoShape 5" id="5"/>
          <p:cNvSpPr/>
          <p:nvPr/>
        </p:nvSpPr>
        <p:spPr>
          <a:xfrm>
            <a:off x="703600" y="855843"/>
            <a:ext cx="12700" cy="8626112"/>
          </a:xfrm>
          <a:prstGeom prst="line">
            <a:avLst/>
          </a:prstGeom>
          <a:ln cap="rnd" w="9525">
            <a:solidFill>
              <a:srgbClr val="223669"/>
            </a:solidFill>
            <a:prstDash val="solid"/>
            <a:headEnd type="none" len="sm" w="sm"/>
            <a:tailEnd type="none" len="sm" w="sm"/>
          </a:ln>
        </p:spPr>
      </p:sp>
      <p:grpSp>
        <p:nvGrpSpPr>
          <p:cNvPr name="Group 6" id="6"/>
          <p:cNvGrpSpPr/>
          <p:nvPr/>
        </p:nvGrpSpPr>
        <p:grpSpPr>
          <a:xfrm rot="0">
            <a:off x="541040" y="451934"/>
            <a:ext cx="350520" cy="747826"/>
            <a:chOff x="0" y="0"/>
            <a:chExt cx="467360" cy="997101"/>
          </a:xfrm>
        </p:grpSpPr>
        <p:sp>
          <p:nvSpPr>
            <p:cNvPr name="Freeform 7" id="7"/>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TextBox 8" id="8"/>
          <p:cNvSpPr txBox="true"/>
          <p:nvPr/>
        </p:nvSpPr>
        <p:spPr>
          <a:xfrm rot="0">
            <a:off x="1884625" y="2910211"/>
            <a:ext cx="14518749" cy="5695950"/>
          </a:xfrm>
          <a:prstGeom prst="rect">
            <a:avLst/>
          </a:prstGeom>
        </p:spPr>
        <p:txBody>
          <a:bodyPr anchor="t" rtlCol="false" tIns="0" lIns="0" bIns="0" rIns="0">
            <a:spAutoFit/>
          </a:bodyPr>
          <a:lstStyle/>
          <a:p>
            <a:pPr marL="699769" indent="-349884" lvl="1">
              <a:lnSpc>
                <a:spcPts val="3479"/>
              </a:lnSpc>
              <a:buFont typeface="Arial"/>
              <a:buChar char="•"/>
            </a:pPr>
            <a:r>
              <a:rPr lang="en-US" sz="2899">
                <a:solidFill>
                  <a:srgbClr val="000000"/>
                </a:solidFill>
                <a:latin typeface="EB Garamond Medium"/>
              </a:rPr>
              <a:t>Food delivery websites have transformed the culinary landscape, redefining how people experience dining. These platforms serve as online conduits that effortlessly connect users to a myriad of restaurants, offering a virtual journey through diverse cuisines and culinary traditions. Users navigate intuitive interfaces to explore menus, select dishes, and place orders, all from the comfort of their location. The integration of secure payment gateways ensures smooth transactions and peace of mind.</a:t>
            </a:r>
          </a:p>
          <a:p>
            <a:pPr>
              <a:lnSpc>
                <a:spcPts val="3479"/>
              </a:lnSpc>
            </a:pPr>
          </a:p>
          <a:p>
            <a:pPr marL="699769" indent="-349884" lvl="1">
              <a:lnSpc>
                <a:spcPts val="3479"/>
              </a:lnSpc>
              <a:buFont typeface="Arial"/>
              <a:buChar char="•"/>
            </a:pPr>
            <a:r>
              <a:rPr lang="en-US" sz="2899">
                <a:solidFill>
                  <a:srgbClr val="000000"/>
                </a:solidFill>
                <a:latin typeface="EB Garamond Medium"/>
              </a:rPr>
              <a:t>Beyond convenience, food delivery websites contribute significantly to the local economy by boosting restaurant visibility and patronage. They cater to various dietary preferences, making dining more inclusive. These platforms also cater to the fast-paced lifestyles of today, providing an invaluable solution for individuals seeking quality meals without the hassle of cooking or dining out.</a:t>
            </a:r>
          </a:p>
          <a:p>
            <a:pPr algn="l">
              <a:lnSpc>
                <a:spcPts val="3479"/>
              </a:lnSpc>
            </a:pPr>
          </a:p>
        </p:txBody>
      </p:sp>
      <p:sp>
        <p:nvSpPr>
          <p:cNvPr name="Freeform 9" id="9"/>
          <p:cNvSpPr/>
          <p:nvPr/>
        </p:nvSpPr>
        <p:spPr>
          <a:xfrm flipH="false" flipV="false" rot="0">
            <a:off x="15300240" y="7732466"/>
            <a:ext cx="2987760" cy="2554534"/>
          </a:xfrm>
          <a:custGeom>
            <a:avLst/>
            <a:gdLst/>
            <a:ahLst/>
            <a:cxnLst/>
            <a:rect r="r" b="b" t="t" l="l"/>
            <a:pathLst>
              <a:path h="2554534" w="2987760">
                <a:moveTo>
                  <a:pt x="0" y="0"/>
                </a:moveTo>
                <a:lnTo>
                  <a:pt x="2987760" y="0"/>
                </a:lnTo>
                <a:lnTo>
                  <a:pt x="2987760" y="2554534"/>
                </a:lnTo>
                <a:lnTo>
                  <a:pt x="0" y="255453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0" id="10"/>
          <p:cNvSpPr txBox="true"/>
          <p:nvPr/>
        </p:nvSpPr>
        <p:spPr>
          <a:xfrm rot="0">
            <a:off x="982983" y="519942"/>
            <a:ext cx="5076640" cy="542925"/>
          </a:xfrm>
          <a:prstGeom prst="rect">
            <a:avLst/>
          </a:prstGeom>
        </p:spPr>
        <p:txBody>
          <a:bodyPr anchor="t" rtlCol="false" tIns="0" lIns="0" bIns="0" rIns="0">
            <a:spAutoFit/>
          </a:bodyPr>
          <a:lstStyle/>
          <a:p>
            <a:pPr algn="l">
              <a:lnSpc>
                <a:spcPts val="4320"/>
              </a:lnSpc>
            </a:pPr>
            <a:r>
              <a:rPr lang="en-US" sz="3600">
                <a:solidFill>
                  <a:srgbClr val="223669"/>
                </a:solidFill>
                <a:latin typeface="EB Garamond Bold"/>
              </a:rPr>
              <a:t>SRS Documentation:</a:t>
            </a:r>
          </a:p>
        </p:txBody>
      </p:sp>
      <p:sp>
        <p:nvSpPr>
          <p:cNvPr name="TextBox 11" id="11"/>
          <p:cNvSpPr txBox="true"/>
          <p:nvPr/>
        </p:nvSpPr>
        <p:spPr>
          <a:xfrm rot="0">
            <a:off x="1028700" y="1700536"/>
            <a:ext cx="7195950" cy="552450"/>
          </a:xfrm>
          <a:prstGeom prst="rect">
            <a:avLst/>
          </a:prstGeom>
        </p:spPr>
        <p:txBody>
          <a:bodyPr anchor="t" rtlCol="false" tIns="0" lIns="0" bIns="0" rIns="0">
            <a:spAutoFit/>
          </a:bodyPr>
          <a:lstStyle/>
          <a:p>
            <a:pPr algn="l">
              <a:lnSpc>
                <a:spcPts val="4200"/>
              </a:lnSpc>
            </a:pPr>
            <a:r>
              <a:rPr lang="en-US" sz="3500" spc="700">
                <a:solidFill>
                  <a:srgbClr val="C88C32"/>
                </a:solidFill>
                <a:latin typeface="Public Sans Bold"/>
              </a:rPr>
              <a:t>ABSTRACT: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0" y="25398"/>
            <a:ext cx="18288000" cy="10287000"/>
            <a:chOff x="0" y="0"/>
            <a:chExt cx="4816593" cy="2709333"/>
          </a:xfrm>
        </p:grpSpPr>
        <p:sp>
          <p:nvSpPr>
            <p:cNvPr name="Freeform 3" id="3"/>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solidFill>
              <a:srgbClr val="ECECEC"/>
            </a:solidFill>
          </p:spPr>
        </p:sp>
        <p:sp>
          <p:nvSpPr>
            <p:cNvPr name="TextBox 4" id="4"/>
            <p:cNvSpPr txBox="true"/>
            <p:nvPr/>
          </p:nvSpPr>
          <p:spPr>
            <a:xfrm>
              <a:off x="0" y="-9525"/>
              <a:ext cx="4816593" cy="2718858"/>
            </a:xfrm>
            <a:prstGeom prst="rect">
              <a:avLst/>
            </a:prstGeom>
          </p:spPr>
          <p:txBody>
            <a:bodyPr anchor="ctr" rtlCol="false" tIns="50800" lIns="50800" bIns="50800" rIns="50800"/>
            <a:lstStyle/>
            <a:p>
              <a:pPr algn="ctr">
                <a:lnSpc>
                  <a:spcPts val="2400"/>
                </a:lnSpc>
              </a:pPr>
            </a:p>
          </p:txBody>
        </p:sp>
      </p:grpSp>
      <p:sp>
        <p:nvSpPr>
          <p:cNvPr name="AutoShape 5" id="5"/>
          <p:cNvSpPr/>
          <p:nvPr/>
        </p:nvSpPr>
        <p:spPr>
          <a:xfrm>
            <a:off x="703600" y="855843"/>
            <a:ext cx="12700" cy="8626112"/>
          </a:xfrm>
          <a:prstGeom prst="line">
            <a:avLst/>
          </a:prstGeom>
          <a:ln cap="rnd" w="9525">
            <a:solidFill>
              <a:srgbClr val="223669"/>
            </a:solidFill>
            <a:prstDash val="solid"/>
            <a:headEnd type="none" len="sm" w="sm"/>
            <a:tailEnd type="none" len="sm" w="sm"/>
          </a:ln>
        </p:spPr>
      </p:sp>
      <p:grpSp>
        <p:nvGrpSpPr>
          <p:cNvPr name="Group 6" id="6"/>
          <p:cNvGrpSpPr/>
          <p:nvPr/>
        </p:nvGrpSpPr>
        <p:grpSpPr>
          <a:xfrm rot="0">
            <a:off x="541040" y="451934"/>
            <a:ext cx="350520" cy="747826"/>
            <a:chOff x="0" y="0"/>
            <a:chExt cx="467360" cy="997101"/>
          </a:xfrm>
        </p:grpSpPr>
        <p:sp>
          <p:nvSpPr>
            <p:cNvPr name="Freeform 7" id="7"/>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TextBox 8" id="8"/>
          <p:cNvSpPr txBox="true"/>
          <p:nvPr/>
        </p:nvSpPr>
        <p:spPr>
          <a:xfrm rot="0">
            <a:off x="1884625" y="2910211"/>
            <a:ext cx="14518749" cy="5257800"/>
          </a:xfrm>
          <a:prstGeom prst="rect">
            <a:avLst/>
          </a:prstGeom>
        </p:spPr>
        <p:txBody>
          <a:bodyPr anchor="t" rtlCol="false" tIns="0" lIns="0" bIns="0" rIns="0">
            <a:spAutoFit/>
          </a:bodyPr>
          <a:lstStyle/>
          <a:p>
            <a:pPr marL="626109" indent="-313054" lvl="1">
              <a:lnSpc>
                <a:spcPts val="3479"/>
              </a:lnSpc>
              <a:buFont typeface="Arial"/>
              <a:buChar char="•"/>
            </a:pPr>
            <a:r>
              <a:rPr lang="en-US" sz="2899">
                <a:solidFill>
                  <a:srgbClr val="000000"/>
                </a:solidFill>
                <a:latin typeface="EB Garamond Medium"/>
              </a:rPr>
              <a:t>Online Food Ordering System is the web based application intended for restaurant's Businesses. It provide various feature such as searching, viewing and selection of food items from restaurant for customers. This Application also provides restaurant management and menu management for restaurant manager or owner.</a:t>
            </a:r>
          </a:p>
          <a:p>
            <a:pPr>
              <a:lnSpc>
                <a:spcPts val="3479"/>
              </a:lnSpc>
            </a:pPr>
          </a:p>
          <a:p>
            <a:pPr marL="626109" indent="-313054" lvl="1">
              <a:lnSpc>
                <a:spcPts val="3479"/>
              </a:lnSpc>
              <a:buFont typeface="Arial"/>
              <a:buChar char="•"/>
            </a:pPr>
            <a:r>
              <a:rPr lang="en-US" sz="2899">
                <a:solidFill>
                  <a:srgbClr val="000000"/>
                </a:solidFill>
                <a:latin typeface="EB Garamond Medium"/>
              </a:rPr>
              <a:t>This system is a bunch of benefits from various point of views. As this online application enables the end users to register to the system online, select the food items of their choice from the menu list, and order food online.</a:t>
            </a:r>
          </a:p>
          <a:p>
            <a:pPr>
              <a:lnSpc>
                <a:spcPts val="3479"/>
              </a:lnSpc>
            </a:pPr>
          </a:p>
          <a:p>
            <a:pPr marL="626109" indent="-313054" lvl="1">
              <a:lnSpc>
                <a:spcPts val="3479"/>
              </a:lnSpc>
              <a:buFont typeface="Arial"/>
              <a:buChar char="•"/>
            </a:pPr>
            <a:r>
              <a:rPr lang="en-US" sz="2899">
                <a:solidFill>
                  <a:srgbClr val="000000"/>
                </a:solidFill>
                <a:latin typeface="EB Garamond Medium"/>
              </a:rPr>
              <a:t>One of the various benefits of this is system is that if there is rush or a huge crowd present in the restaurant then in that case sometimes unavailability of tables cut downs the restaurants customer</a:t>
            </a:r>
          </a:p>
          <a:p>
            <a:pPr algn="l" marL="626109" indent="-313054" lvl="1">
              <a:lnSpc>
                <a:spcPts val="3479"/>
              </a:lnSpc>
              <a:buFont typeface="Arial"/>
              <a:buChar char="•"/>
            </a:pPr>
          </a:p>
        </p:txBody>
      </p:sp>
      <p:sp>
        <p:nvSpPr>
          <p:cNvPr name="Freeform 9" id="9"/>
          <p:cNvSpPr/>
          <p:nvPr/>
        </p:nvSpPr>
        <p:spPr>
          <a:xfrm flipH="false" flipV="false" rot="0">
            <a:off x="15300240" y="7732466"/>
            <a:ext cx="2987760" cy="2554534"/>
          </a:xfrm>
          <a:custGeom>
            <a:avLst/>
            <a:gdLst/>
            <a:ahLst/>
            <a:cxnLst/>
            <a:rect r="r" b="b" t="t" l="l"/>
            <a:pathLst>
              <a:path h="2554534" w="2987760">
                <a:moveTo>
                  <a:pt x="0" y="0"/>
                </a:moveTo>
                <a:lnTo>
                  <a:pt x="2987760" y="0"/>
                </a:lnTo>
                <a:lnTo>
                  <a:pt x="2987760" y="2554534"/>
                </a:lnTo>
                <a:lnTo>
                  <a:pt x="0" y="255453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0" id="10"/>
          <p:cNvSpPr txBox="true"/>
          <p:nvPr/>
        </p:nvSpPr>
        <p:spPr>
          <a:xfrm rot="0">
            <a:off x="982983" y="519942"/>
            <a:ext cx="5076640" cy="542925"/>
          </a:xfrm>
          <a:prstGeom prst="rect">
            <a:avLst/>
          </a:prstGeom>
        </p:spPr>
        <p:txBody>
          <a:bodyPr anchor="t" rtlCol="false" tIns="0" lIns="0" bIns="0" rIns="0">
            <a:spAutoFit/>
          </a:bodyPr>
          <a:lstStyle/>
          <a:p>
            <a:pPr algn="l">
              <a:lnSpc>
                <a:spcPts val="4320"/>
              </a:lnSpc>
            </a:pPr>
            <a:r>
              <a:rPr lang="en-US" sz="3600">
                <a:solidFill>
                  <a:srgbClr val="223669"/>
                </a:solidFill>
                <a:latin typeface="EB Garamond Bold"/>
              </a:rPr>
              <a:t>SRS Documentation:</a:t>
            </a:r>
          </a:p>
        </p:txBody>
      </p:sp>
      <p:sp>
        <p:nvSpPr>
          <p:cNvPr name="TextBox 11" id="11"/>
          <p:cNvSpPr txBox="true"/>
          <p:nvPr/>
        </p:nvSpPr>
        <p:spPr>
          <a:xfrm rot="0">
            <a:off x="1019175" y="1700536"/>
            <a:ext cx="7402282" cy="552450"/>
          </a:xfrm>
          <a:prstGeom prst="rect">
            <a:avLst/>
          </a:prstGeom>
        </p:spPr>
        <p:txBody>
          <a:bodyPr anchor="t" rtlCol="false" tIns="0" lIns="0" bIns="0" rIns="0">
            <a:spAutoFit/>
          </a:bodyPr>
          <a:lstStyle/>
          <a:p>
            <a:pPr algn="l">
              <a:lnSpc>
                <a:spcPts val="4200"/>
              </a:lnSpc>
            </a:pPr>
            <a:r>
              <a:rPr lang="en-US" sz="3500" spc="700">
                <a:solidFill>
                  <a:srgbClr val="C88C32"/>
                </a:solidFill>
                <a:latin typeface="Public Sans Bold"/>
              </a:rPr>
              <a:t>SCOPE OF THE SYSTEM:</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694075" y="825856"/>
            <a:ext cx="22225" cy="8278673"/>
          </a:xfrm>
          <a:prstGeom prst="line">
            <a:avLst/>
          </a:prstGeom>
          <a:ln cap="rnd" w="9525">
            <a:solidFill>
              <a:srgbClr val="223669"/>
            </a:solidFill>
            <a:prstDash val="solid"/>
            <a:headEnd type="none" len="sm" w="sm"/>
            <a:tailEnd type="none" len="sm" w="sm"/>
          </a:ln>
        </p:spPr>
      </p:sp>
      <p:grpSp>
        <p:nvGrpSpPr>
          <p:cNvPr name="Group 3" id="3"/>
          <p:cNvGrpSpPr/>
          <p:nvPr/>
        </p:nvGrpSpPr>
        <p:grpSpPr>
          <a:xfrm rot="0">
            <a:off x="541040" y="451934"/>
            <a:ext cx="350520" cy="747826"/>
            <a:chOff x="0" y="0"/>
            <a:chExt cx="467360" cy="997101"/>
          </a:xfrm>
        </p:grpSpPr>
        <p:sp>
          <p:nvSpPr>
            <p:cNvPr name="Freeform 4" id="4"/>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TextBox 5" id="5"/>
          <p:cNvSpPr txBox="true"/>
          <p:nvPr/>
        </p:nvSpPr>
        <p:spPr>
          <a:xfrm rot="0">
            <a:off x="1884625" y="1380764"/>
            <a:ext cx="13600950" cy="513845"/>
          </a:xfrm>
          <a:prstGeom prst="rect">
            <a:avLst/>
          </a:prstGeom>
        </p:spPr>
        <p:txBody>
          <a:bodyPr anchor="t" rtlCol="false" tIns="0" lIns="0" bIns="0" rIns="0">
            <a:spAutoFit/>
          </a:bodyPr>
          <a:lstStyle/>
          <a:p>
            <a:pPr algn="l">
              <a:lnSpc>
                <a:spcPts val="4143"/>
              </a:lnSpc>
            </a:pPr>
            <a:r>
              <a:rPr lang="en-US" sz="3200" spc="320">
                <a:solidFill>
                  <a:srgbClr val="BD8738"/>
                </a:solidFill>
                <a:latin typeface="EB Garamond Semi-Bold"/>
              </a:rPr>
              <a:t>Purpose of the Project:</a:t>
            </a:r>
          </a:p>
        </p:txBody>
      </p:sp>
      <p:sp>
        <p:nvSpPr>
          <p:cNvPr name="TextBox 6" id="6"/>
          <p:cNvSpPr txBox="true"/>
          <p:nvPr/>
        </p:nvSpPr>
        <p:spPr>
          <a:xfrm rot="0">
            <a:off x="982983" y="519942"/>
            <a:ext cx="5076640" cy="542925"/>
          </a:xfrm>
          <a:prstGeom prst="rect">
            <a:avLst/>
          </a:prstGeom>
        </p:spPr>
        <p:txBody>
          <a:bodyPr anchor="t" rtlCol="false" tIns="0" lIns="0" bIns="0" rIns="0">
            <a:spAutoFit/>
          </a:bodyPr>
          <a:lstStyle/>
          <a:p>
            <a:pPr algn="l">
              <a:lnSpc>
                <a:spcPts val="4320"/>
              </a:lnSpc>
            </a:pPr>
            <a:r>
              <a:rPr lang="en-US" sz="3600">
                <a:solidFill>
                  <a:srgbClr val="223669"/>
                </a:solidFill>
                <a:latin typeface="EB Garamond Semi-Bold"/>
              </a:rPr>
              <a:t>Introduction</a:t>
            </a:r>
          </a:p>
        </p:txBody>
      </p:sp>
      <p:sp>
        <p:nvSpPr>
          <p:cNvPr name="TextBox 7" id="7"/>
          <p:cNvSpPr txBox="true"/>
          <p:nvPr/>
        </p:nvSpPr>
        <p:spPr>
          <a:xfrm rot="0">
            <a:off x="1884625" y="2237509"/>
            <a:ext cx="14518749" cy="3067050"/>
          </a:xfrm>
          <a:prstGeom prst="rect">
            <a:avLst/>
          </a:prstGeom>
        </p:spPr>
        <p:txBody>
          <a:bodyPr anchor="t" rtlCol="false" tIns="0" lIns="0" bIns="0" rIns="0">
            <a:spAutoFit/>
          </a:bodyPr>
          <a:lstStyle/>
          <a:p>
            <a:pPr marL="699769" indent="-349884" lvl="1">
              <a:lnSpc>
                <a:spcPts val="3479"/>
              </a:lnSpc>
              <a:buFont typeface="Arial"/>
              <a:buChar char="•"/>
            </a:pPr>
            <a:r>
              <a:rPr lang="en-US" sz="2899">
                <a:solidFill>
                  <a:srgbClr val="000000"/>
                </a:solidFill>
                <a:latin typeface="EB Garamond Medium"/>
              </a:rPr>
              <a:t>The purpose of this SRS is to outline both the functional and non-functional requirements of </a:t>
            </a:r>
            <a:r>
              <a:rPr lang="en-US" sz="2899">
                <a:solidFill>
                  <a:srgbClr val="000000"/>
                </a:solidFill>
                <a:latin typeface="EB Garamond Medium"/>
              </a:rPr>
              <a:t>the subject Restaurant food ordering system. In addition to said requirements, the document also provides a detailed profile of the external interfaces, performance considerations and design constraints imposed on the subsequent implementation. </a:t>
            </a:r>
          </a:p>
          <a:p>
            <a:pPr marL="699769" indent="-349884" lvl="1">
              <a:lnSpc>
                <a:spcPts val="3479"/>
              </a:lnSpc>
              <a:buFont typeface="Arial"/>
              <a:buChar char="•"/>
            </a:pPr>
            <a:r>
              <a:rPr lang="en-US" sz="2899">
                <a:solidFill>
                  <a:srgbClr val="000000"/>
                </a:solidFill>
                <a:latin typeface="EB Garamond Medium"/>
              </a:rPr>
              <a:t>The document should act as a foundation for efficient and well-managed project completion and further serve as an accurate reference in the future.</a:t>
            </a:r>
          </a:p>
          <a:p>
            <a:pPr algn="l">
              <a:lnSpc>
                <a:spcPts val="3479"/>
              </a:lnSpc>
            </a:pPr>
          </a:p>
        </p:txBody>
      </p:sp>
      <p:sp>
        <p:nvSpPr>
          <p:cNvPr name="TextBox 8" id="8"/>
          <p:cNvSpPr txBox="true"/>
          <p:nvPr/>
        </p:nvSpPr>
        <p:spPr>
          <a:xfrm rot="0">
            <a:off x="1884625" y="5618884"/>
            <a:ext cx="13600950" cy="513845"/>
          </a:xfrm>
          <a:prstGeom prst="rect">
            <a:avLst/>
          </a:prstGeom>
        </p:spPr>
        <p:txBody>
          <a:bodyPr anchor="t" rtlCol="false" tIns="0" lIns="0" bIns="0" rIns="0">
            <a:spAutoFit/>
          </a:bodyPr>
          <a:lstStyle/>
          <a:p>
            <a:pPr algn="l">
              <a:lnSpc>
                <a:spcPts val="4143"/>
              </a:lnSpc>
            </a:pPr>
            <a:r>
              <a:rPr lang="en-US" sz="3200" spc="320">
                <a:solidFill>
                  <a:srgbClr val="BD8738"/>
                </a:solidFill>
                <a:latin typeface="EB Garamond Semi-Bold"/>
              </a:rPr>
              <a:t>Document Conventions:</a:t>
            </a:r>
          </a:p>
        </p:txBody>
      </p:sp>
      <p:sp>
        <p:nvSpPr>
          <p:cNvPr name="TextBox 9" id="9"/>
          <p:cNvSpPr txBox="true"/>
          <p:nvPr/>
        </p:nvSpPr>
        <p:spPr>
          <a:xfrm rot="0">
            <a:off x="1884625" y="6475629"/>
            <a:ext cx="14518749" cy="2628900"/>
          </a:xfrm>
          <a:prstGeom prst="rect">
            <a:avLst/>
          </a:prstGeom>
        </p:spPr>
        <p:txBody>
          <a:bodyPr anchor="t" rtlCol="false" tIns="0" lIns="0" bIns="0" rIns="0">
            <a:spAutoFit/>
          </a:bodyPr>
          <a:lstStyle/>
          <a:p>
            <a:pPr marL="699769" indent="-349884" lvl="1">
              <a:lnSpc>
                <a:spcPts val="3479"/>
              </a:lnSpc>
              <a:buFont typeface="Arial"/>
              <a:buChar char="•"/>
            </a:pPr>
            <a:r>
              <a:rPr lang="en-US" sz="2899">
                <a:solidFill>
                  <a:srgbClr val="000000"/>
                </a:solidFill>
                <a:latin typeface="EB Garamond Medium"/>
              </a:rPr>
              <a:t>JAVA      -&gt;     Platform independence</a:t>
            </a:r>
          </a:p>
          <a:p>
            <a:pPr marL="699769" indent="-349884" lvl="1">
              <a:lnSpc>
                <a:spcPts val="3479"/>
              </a:lnSpc>
              <a:buFont typeface="Arial"/>
              <a:buChar char="•"/>
            </a:pPr>
            <a:r>
              <a:rPr lang="en-US" sz="2899">
                <a:solidFill>
                  <a:srgbClr val="000000"/>
                </a:solidFill>
                <a:latin typeface="EB Garamond Medium"/>
              </a:rPr>
              <a:t>SQL         -&gt;     Structured query Language</a:t>
            </a:r>
          </a:p>
          <a:p>
            <a:pPr marL="699769" indent="-349884" lvl="1">
              <a:lnSpc>
                <a:spcPts val="3479"/>
              </a:lnSpc>
              <a:buFont typeface="Arial"/>
              <a:buChar char="•"/>
            </a:pPr>
            <a:r>
              <a:rPr lang="en-US" sz="2899">
                <a:solidFill>
                  <a:srgbClr val="000000"/>
                </a:solidFill>
                <a:latin typeface="EB Garamond Medium"/>
              </a:rPr>
              <a:t>ER           -&gt;     Entity Relationship</a:t>
            </a:r>
          </a:p>
          <a:p>
            <a:pPr marL="699769" indent="-349884" lvl="1">
              <a:lnSpc>
                <a:spcPts val="3479"/>
              </a:lnSpc>
              <a:buFont typeface="Arial"/>
              <a:buChar char="•"/>
            </a:pPr>
            <a:r>
              <a:rPr lang="en-US" sz="2899">
                <a:solidFill>
                  <a:srgbClr val="000000"/>
                </a:solidFill>
                <a:latin typeface="EB Garamond Medium"/>
              </a:rPr>
              <a:t>UML      -&gt;     Unified Modeling Language</a:t>
            </a:r>
          </a:p>
          <a:p>
            <a:pPr marL="699769" indent="-349884" lvl="1">
              <a:lnSpc>
                <a:spcPts val="3479"/>
              </a:lnSpc>
              <a:buFont typeface="Arial"/>
              <a:buChar char="•"/>
            </a:pPr>
            <a:r>
              <a:rPr lang="en-US" sz="2899">
                <a:solidFill>
                  <a:srgbClr val="000000"/>
                </a:solidFill>
                <a:latin typeface="EB Garamond Medium"/>
              </a:rPr>
              <a:t>IDE         -&gt;     Integrated Development Environment.</a:t>
            </a:r>
          </a:p>
          <a:p>
            <a:pPr algn="l">
              <a:lnSpc>
                <a:spcPts val="3479"/>
              </a:lnSpc>
            </a:pPr>
          </a:p>
        </p:txBody>
      </p:sp>
      <p:sp>
        <p:nvSpPr>
          <p:cNvPr name="Freeform 10" id="10"/>
          <p:cNvSpPr/>
          <p:nvPr/>
        </p:nvSpPr>
        <p:spPr>
          <a:xfrm flipH="false" flipV="false" rot="0">
            <a:off x="0" y="-9000"/>
            <a:ext cx="18287980" cy="10296000"/>
          </a:xfrm>
          <a:custGeom>
            <a:avLst/>
            <a:gdLst/>
            <a:ahLst/>
            <a:cxnLst/>
            <a:rect r="r" b="b" t="t" l="l"/>
            <a:pathLst>
              <a:path h="10296000" w="18287980">
                <a:moveTo>
                  <a:pt x="0" y="0"/>
                </a:moveTo>
                <a:lnTo>
                  <a:pt x="18287980" y="0"/>
                </a:lnTo>
                <a:lnTo>
                  <a:pt x="18287980" y="10296000"/>
                </a:lnTo>
                <a:lnTo>
                  <a:pt x="0" y="10296000"/>
                </a:lnTo>
                <a:lnTo>
                  <a:pt x="0" y="0"/>
                </a:lnTo>
                <a:close/>
              </a:path>
            </a:pathLst>
          </a:custGeom>
          <a:blipFill>
            <a:blip r:embed="rId3"/>
            <a:stretch>
              <a:fillRect l="0" t="0" r="-105"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812800" cy="457200"/>
          </a:xfrm>
        </p:grpSpPr>
        <p:sp>
          <p:nvSpPr>
            <p:cNvPr name="Freeform 3" id="3"/>
            <p:cNvSpPr/>
            <p:nvPr/>
          </p:nvSpPr>
          <p:spPr>
            <a:xfrm flipH="false" flipV="false" rot="0">
              <a:off x="0" y="0"/>
              <a:ext cx="812800" cy="457200"/>
            </a:xfrm>
            <a:custGeom>
              <a:avLst/>
              <a:gdLst/>
              <a:ahLst/>
              <a:cxnLst/>
              <a:rect r="r" b="b" t="t" l="l"/>
              <a:pathLst>
                <a:path h="457200" w="812800">
                  <a:moveTo>
                    <a:pt x="0" y="0"/>
                  </a:moveTo>
                  <a:lnTo>
                    <a:pt x="812800" y="0"/>
                  </a:lnTo>
                  <a:lnTo>
                    <a:pt x="812800" y="457200"/>
                  </a:lnTo>
                  <a:lnTo>
                    <a:pt x="0" y="457200"/>
                  </a:lnTo>
                  <a:close/>
                </a:path>
              </a:pathLst>
            </a:custGeom>
            <a:solidFill>
              <a:srgbClr val="FFFFFF"/>
            </a:solidFill>
          </p:spPr>
        </p:sp>
        <p:sp>
          <p:nvSpPr>
            <p:cNvPr name="TextBox 4" id="4"/>
            <p:cNvSpPr txBox="true"/>
            <p:nvPr/>
          </p:nvSpPr>
          <p:spPr>
            <a:xfrm>
              <a:off x="0" y="-47625"/>
              <a:ext cx="812800" cy="504825"/>
            </a:xfrm>
            <a:prstGeom prst="rect">
              <a:avLst/>
            </a:prstGeom>
          </p:spPr>
          <p:txBody>
            <a:bodyPr anchor="ctr" rtlCol="false" tIns="254000" lIns="254000" bIns="254000" rIns="254000"/>
            <a:lstStyle/>
            <a:p>
              <a:pPr algn="just" marL="604516" indent="-302258" lvl="1">
                <a:lnSpc>
                  <a:spcPts val="3919"/>
                </a:lnSpc>
                <a:buFont typeface="Arial"/>
                <a:buChar char="•"/>
              </a:pPr>
            </a:p>
          </p:txBody>
        </p:sp>
      </p:grpSp>
      <p:sp>
        <p:nvSpPr>
          <p:cNvPr name="AutoShape 5" id="5"/>
          <p:cNvSpPr/>
          <p:nvPr/>
        </p:nvSpPr>
        <p:spPr>
          <a:xfrm>
            <a:off x="874098" y="632181"/>
            <a:ext cx="12700" cy="8626112"/>
          </a:xfrm>
          <a:prstGeom prst="line">
            <a:avLst/>
          </a:prstGeom>
          <a:ln cap="rnd" w="9525">
            <a:solidFill>
              <a:srgbClr val="223669"/>
            </a:solidFill>
            <a:prstDash val="solid"/>
            <a:headEnd type="none" len="sm" w="sm"/>
            <a:tailEnd type="none" len="sm" w="sm"/>
          </a:ln>
        </p:spPr>
      </p:sp>
      <p:grpSp>
        <p:nvGrpSpPr>
          <p:cNvPr name="Group 6" id="6"/>
          <p:cNvGrpSpPr/>
          <p:nvPr/>
        </p:nvGrpSpPr>
        <p:grpSpPr>
          <a:xfrm rot="0">
            <a:off x="541040" y="451934"/>
            <a:ext cx="350520" cy="747826"/>
            <a:chOff x="0" y="0"/>
            <a:chExt cx="467360" cy="997101"/>
          </a:xfrm>
        </p:grpSpPr>
        <p:sp>
          <p:nvSpPr>
            <p:cNvPr name="Freeform 7" id="7"/>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grpSp>
        <p:nvGrpSpPr>
          <p:cNvPr name="Group 8" id="8"/>
          <p:cNvGrpSpPr/>
          <p:nvPr/>
        </p:nvGrpSpPr>
        <p:grpSpPr>
          <a:xfrm rot="0">
            <a:off x="2156766" y="2252962"/>
            <a:ext cx="8229473" cy="6481463"/>
            <a:chOff x="0" y="0"/>
            <a:chExt cx="365754" cy="288065"/>
          </a:xfrm>
        </p:grpSpPr>
        <p:sp>
          <p:nvSpPr>
            <p:cNvPr name="Freeform 9" id="9"/>
            <p:cNvSpPr/>
            <p:nvPr/>
          </p:nvSpPr>
          <p:spPr>
            <a:xfrm flipH="false" flipV="false" rot="0">
              <a:off x="0" y="0"/>
              <a:ext cx="365754" cy="288065"/>
            </a:xfrm>
            <a:custGeom>
              <a:avLst/>
              <a:gdLst/>
              <a:ahLst/>
              <a:cxnLst/>
              <a:rect r="r" b="b" t="t" l="l"/>
              <a:pathLst>
                <a:path h="288065" w="365754">
                  <a:moveTo>
                    <a:pt x="0" y="0"/>
                  </a:moveTo>
                  <a:lnTo>
                    <a:pt x="365754" y="0"/>
                  </a:lnTo>
                  <a:lnTo>
                    <a:pt x="365754" y="288065"/>
                  </a:lnTo>
                  <a:lnTo>
                    <a:pt x="0" y="288065"/>
                  </a:lnTo>
                  <a:close/>
                </a:path>
              </a:pathLst>
            </a:custGeom>
            <a:solidFill>
              <a:srgbClr val="FFFFFF"/>
            </a:solidFill>
          </p:spPr>
        </p:sp>
        <p:sp>
          <p:nvSpPr>
            <p:cNvPr name="TextBox 10" id="10"/>
            <p:cNvSpPr txBox="true"/>
            <p:nvPr/>
          </p:nvSpPr>
          <p:spPr>
            <a:xfrm>
              <a:off x="0" y="9525"/>
              <a:ext cx="365754" cy="278540"/>
            </a:xfrm>
            <a:prstGeom prst="rect">
              <a:avLst/>
            </a:prstGeom>
          </p:spPr>
          <p:txBody>
            <a:bodyPr anchor="ctr" rtlCol="false" tIns="254000" lIns="254000" bIns="254000" rIns="254000"/>
            <a:lstStyle/>
            <a:p>
              <a:pPr algn="just" marL="604516" indent="-302258" lvl="1">
                <a:lnSpc>
                  <a:spcPts val="3359"/>
                </a:lnSpc>
                <a:buFont typeface="Arial"/>
                <a:buChar char="•"/>
              </a:pPr>
              <a:r>
                <a:rPr lang="en-US" sz="2799">
                  <a:solidFill>
                    <a:srgbClr val="000000"/>
                  </a:solidFill>
                  <a:latin typeface="EB Garamond"/>
                </a:rPr>
                <a:t>In This Pandemic Situation Online was the only option available to all sectors, including food industry . It was the Need of Situation So, The Online food ordering application had to be implemented.</a:t>
              </a:r>
            </a:p>
            <a:p>
              <a:pPr algn="just">
                <a:lnSpc>
                  <a:spcPts val="3359"/>
                </a:lnSpc>
              </a:pPr>
            </a:p>
            <a:p>
              <a:pPr algn="just" marL="604516" indent="-302258" lvl="1">
                <a:lnSpc>
                  <a:spcPts val="3359"/>
                </a:lnSpc>
                <a:buFont typeface="Arial"/>
                <a:buChar char="•"/>
              </a:pPr>
              <a:r>
                <a:rPr lang="en-US" sz="2799">
                  <a:solidFill>
                    <a:srgbClr val="000000"/>
                  </a:solidFill>
                  <a:latin typeface="EB Garamond"/>
                </a:rPr>
                <a:t> With application, customers can easily browse all the dishes the restaurant has available, customize dishes to their requirements and place an order. It can also save their favourite orders allowing them to easily re-order that in the future.</a:t>
              </a:r>
            </a:p>
          </p:txBody>
        </p:sp>
      </p:grpSp>
      <p:sp>
        <p:nvSpPr>
          <p:cNvPr name="Freeform 11" id="11"/>
          <p:cNvSpPr/>
          <p:nvPr/>
        </p:nvSpPr>
        <p:spPr>
          <a:xfrm flipH="false" flipV="false" rot="0">
            <a:off x="11405120" y="1857680"/>
            <a:ext cx="5282021" cy="7272026"/>
          </a:xfrm>
          <a:custGeom>
            <a:avLst/>
            <a:gdLst/>
            <a:ahLst/>
            <a:cxnLst/>
            <a:rect r="r" b="b" t="t" l="l"/>
            <a:pathLst>
              <a:path h="7272026" w="5282021">
                <a:moveTo>
                  <a:pt x="0" y="0"/>
                </a:moveTo>
                <a:lnTo>
                  <a:pt x="5282021" y="0"/>
                </a:lnTo>
                <a:lnTo>
                  <a:pt x="5282021" y="7272026"/>
                </a:lnTo>
                <a:lnTo>
                  <a:pt x="0" y="7272026"/>
                </a:lnTo>
                <a:lnTo>
                  <a:pt x="0" y="0"/>
                </a:lnTo>
                <a:close/>
              </a:path>
            </a:pathLst>
          </a:custGeom>
          <a:blipFill>
            <a:blip r:embed="rId3"/>
            <a:stretch>
              <a:fillRect l="0" t="0" r="0" b="-2122"/>
            </a:stretch>
          </a:blipFill>
        </p:spPr>
      </p:sp>
      <p:sp>
        <p:nvSpPr>
          <p:cNvPr name="TextBox 12" id="12"/>
          <p:cNvSpPr txBox="true"/>
          <p:nvPr/>
        </p:nvSpPr>
        <p:spPr>
          <a:xfrm rot="0">
            <a:off x="982983" y="519942"/>
            <a:ext cx="5076640" cy="542925"/>
          </a:xfrm>
          <a:prstGeom prst="rect">
            <a:avLst/>
          </a:prstGeom>
        </p:spPr>
        <p:txBody>
          <a:bodyPr anchor="t" rtlCol="false" tIns="0" lIns="0" bIns="0" rIns="0">
            <a:spAutoFit/>
          </a:bodyPr>
          <a:lstStyle/>
          <a:p>
            <a:pPr algn="l">
              <a:lnSpc>
                <a:spcPts val="4320"/>
              </a:lnSpc>
            </a:pPr>
            <a:r>
              <a:rPr lang="en-US" sz="3600">
                <a:solidFill>
                  <a:srgbClr val="223669"/>
                </a:solidFill>
                <a:latin typeface="EB Garamond Semi-Bold"/>
              </a:rPr>
              <a:t>Need of the system:</a:t>
            </a:r>
          </a:p>
        </p:txBody>
      </p:sp>
      <p:sp>
        <p:nvSpPr>
          <p:cNvPr name="TextBox 13" id="13"/>
          <p:cNvSpPr txBox="true"/>
          <p:nvPr/>
        </p:nvSpPr>
        <p:spPr>
          <a:xfrm rot="0">
            <a:off x="1028700" y="1700536"/>
            <a:ext cx="7195950" cy="552450"/>
          </a:xfrm>
          <a:prstGeom prst="rect">
            <a:avLst/>
          </a:prstGeom>
        </p:spPr>
        <p:txBody>
          <a:bodyPr anchor="t" rtlCol="false" tIns="0" lIns="0" bIns="0" rIns="0">
            <a:spAutoFit/>
          </a:bodyPr>
          <a:lstStyle/>
          <a:p>
            <a:pPr algn="l">
              <a:lnSpc>
                <a:spcPts val="4200"/>
              </a:lnSpc>
            </a:pPr>
            <a:r>
              <a:rPr lang="en-US" sz="3500" spc="700">
                <a:solidFill>
                  <a:srgbClr val="C88C32"/>
                </a:solidFill>
                <a:latin typeface="Public Sans Bold"/>
              </a:rPr>
              <a:t>NEED OF THE SYSTEM:</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694075" y="825856"/>
            <a:ext cx="22225" cy="8278673"/>
          </a:xfrm>
          <a:prstGeom prst="line">
            <a:avLst/>
          </a:prstGeom>
          <a:ln cap="rnd" w="9525">
            <a:solidFill>
              <a:srgbClr val="223669"/>
            </a:solidFill>
            <a:prstDash val="solid"/>
            <a:headEnd type="none" len="sm" w="sm"/>
            <a:tailEnd type="none" len="sm" w="sm"/>
          </a:ln>
        </p:spPr>
      </p:sp>
      <p:grpSp>
        <p:nvGrpSpPr>
          <p:cNvPr name="Group 3" id="3"/>
          <p:cNvGrpSpPr/>
          <p:nvPr/>
        </p:nvGrpSpPr>
        <p:grpSpPr>
          <a:xfrm rot="0">
            <a:off x="541040" y="451934"/>
            <a:ext cx="350520" cy="747826"/>
            <a:chOff x="0" y="0"/>
            <a:chExt cx="467360" cy="997101"/>
          </a:xfrm>
        </p:grpSpPr>
        <p:sp>
          <p:nvSpPr>
            <p:cNvPr name="Freeform 4" id="4"/>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TextBox 5" id="5"/>
          <p:cNvSpPr txBox="true"/>
          <p:nvPr/>
        </p:nvSpPr>
        <p:spPr>
          <a:xfrm rot="0">
            <a:off x="1884625" y="1380764"/>
            <a:ext cx="13600950" cy="513845"/>
          </a:xfrm>
          <a:prstGeom prst="rect">
            <a:avLst/>
          </a:prstGeom>
        </p:spPr>
        <p:txBody>
          <a:bodyPr anchor="t" rtlCol="false" tIns="0" lIns="0" bIns="0" rIns="0">
            <a:spAutoFit/>
          </a:bodyPr>
          <a:lstStyle/>
          <a:p>
            <a:pPr algn="l">
              <a:lnSpc>
                <a:spcPts val="4143"/>
              </a:lnSpc>
            </a:pPr>
            <a:r>
              <a:rPr lang="en-US" sz="3200" spc="320">
                <a:solidFill>
                  <a:srgbClr val="BD8738"/>
                </a:solidFill>
                <a:latin typeface="EB Garamond Semi-Bold"/>
              </a:rPr>
              <a:t>Functional Requirement:</a:t>
            </a:r>
          </a:p>
        </p:txBody>
      </p:sp>
      <p:sp>
        <p:nvSpPr>
          <p:cNvPr name="TextBox 6" id="6"/>
          <p:cNvSpPr txBox="true"/>
          <p:nvPr/>
        </p:nvSpPr>
        <p:spPr>
          <a:xfrm rot="0">
            <a:off x="982983" y="519942"/>
            <a:ext cx="5076640" cy="542925"/>
          </a:xfrm>
          <a:prstGeom prst="rect">
            <a:avLst/>
          </a:prstGeom>
        </p:spPr>
        <p:txBody>
          <a:bodyPr anchor="t" rtlCol="false" tIns="0" lIns="0" bIns="0" rIns="0">
            <a:spAutoFit/>
          </a:bodyPr>
          <a:lstStyle/>
          <a:p>
            <a:pPr algn="l">
              <a:lnSpc>
                <a:spcPts val="4320"/>
              </a:lnSpc>
            </a:pPr>
            <a:r>
              <a:rPr lang="en-US" sz="3600">
                <a:solidFill>
                  <a:srgbClr val="223669"/>
                </a:solidFill>
                <a:latin typeface="EB Garamond Semi-Bold"/>
              </a:rPr>
              <a:t>Requirement Analysis</a:t>
            </a:r>
          </a:p>
        </p:txBody>
      </p:sp>
      <p:sp>
        <p:nvSpPr>
          <p:cNvPr name="TextBox 7" id="7"/>
          <p:cNvSpPr txBox="true"/>
          <p:nvPr/>
        </p:nvSpPr>
        <p:spPr>
          <a:xfrm rot="0">
            <a:off x="1884625" y="2237509"/>
            <a:ext cx="14518749" cy="876300"/>
          </a:xfrm>
          <a:prstGeom prst="rect">
            <a:avLst/>
          </a:prstGeom>
        </p:spPr>
        <p:txBody>
          <a:bodyPr anchor="t" rtlCol="false" tIns="0" lIns="0" bIns="0" rIns="0">
            <a:spAutoFit/>
          </a:bodyPr>
          <a:lstStyle/>
          <a:p>
            <a:pPr algn="l" marL="626109" indent="-313054" lvl="1">
              <a:lnSpc>
                <a:spcPts val="3479"/>
              </a:lnSpc>
              <a:buFont typeface="Arial"/>
              <a:buChar char="•"/>
            </a:pPr>
            <a:r>
              <a:rPr lang="en-US" sz="2899">
                <a:solidFill>
                  <a:srgbClr val="000000"/>
                </a:solidFill>
                <a:latin typeface="EB Garamond Medium"/>
              </a:rPr>
              <a:t>The food delivery website should allow users to browse restaurant menus, select dishes, place orders, and track their delivery in real-time.</a:t>
            </a:r>
          </a:p>
        </p:txBody>
      </p:sp>
      <p:sp>
        <p:nvSpPr>
          <p:cNvPr name="TextBox 8" id="8"/>
          <p:cNvSpPr txBox="true"/>
          <p:nvPr/>
        </p:nvSpPr>
        <p:spPr>
          <a:xfrm rot="0">
            <a:off x="2343525" y="3428134"/>
            <a:ext cx="13600950" cy="513845"/>
          </a:xfrm>
          <a:prstGeom prst="rect">
            <a:avLst/>
          </a:prstGeom>
        </p:spPr>
        <p:txBody>
          <a:bodyPr anchor="t" rtlCol="false" tIns="0" lIns="0" bIns="0" rIns="0">
            <a:spAutoFit/>
          </a:bodyPr>
          <a:lstStyle/>
          <a:p>
            <a:pPr algn="l">
              <a:lnSpc>
                <a:spcPts val="4143"/>
              </a:lnSpc>
            </a:pPr>
            <a:r>
              <a:rPr lang="en-US" sz="3200" spc="320">
                <a:solidFill>
                  <a:srgbClr val="BD8738"/>
                </a:solidFill>
                <a:latin typeface="EB Garamond Semi-Bold"/>
              </a:rPr>
              <a:t>Key Features:</a:t>
            </a:r>
          </a:p>
        </p:txBody>
      </p:sp>
      <p:sp>
        <p:nvSpPr>
          <p:cNvPr name="TextBox 9" id="9"/>
          <p:cNvSpPr txBox="true"/>
          <p:nvPr/>
        </p:nvSpPr>
        <p:spPr>
          <a:xfrm rot="0">
            <a:off x="2343525" y="4284879"/>
            <a:ext cx="14518749" cy="4819650"/>
          </a:xfrm>
          <a:prstGeom prst="rect">
            <a:avLst/>
          </a:prstGeom>
        </p:spPr>
        <p:txBody>
          <a:bodyPr anchor="t" rtlCol="false" tIns="0" lIns="0" bIns="0" rIns="0">
            <a:spAutoFit/>
          </a:bodyPr>
          <a:lstStyle/>
          <a:p>
            <a:pPr marL="626109" indent="-313054" lvl="1">
              <a:lnSpc>
                <a:spcPts val="3479"/>
              </a:lnSpc>
              <a:buFont typeface="Arial"/>
              <a:buChar char="•"/>
            </a:pPr>
            <a:r>
              <a:rPr lang="en-US" sz="2899">
                <a:solidFill>
                  <a:srgbClr val="000000"/>
                </a:solidFill>
                <a:latin typeface="EB Garamond Medium"/>
              </a:rPr>
              <a:t>User Authentication.</a:t>
            </a:r>
          </a:p>
          <a:p>
            <a:pPr marL="626109" indent="-313054" lvl="1">
              <a:lnSpc>
                <a:spcPts val="3479"/>
              </a:lnSpc>
              <a:buFont typeface="Arial"/>
              <a:buChar char="•"/>
            </a:pPr>
            <a:r>
              <a:rPr lang="en-US" sz="2899">
                <a:solidFill>
                  <a:srgbClr val="000000"/>
                </a:solidFill>
                <a:latin typeface="EB Garamond Medium"/>
              </a:rPr>
              <a:t>Restaurant Listings.</a:t>
            </a:r>
          </a:p>
          <a:p>
            <a:pPr marL="626109" indent="-313054" lvl="1">
              <a:lnSpc>
                <a:spcPts val="3479"/>
              </a:lnSpc>
              <a:buFont typeface="Arial"/>
              <a:buChar char="•"/>
            </a:pPr>
            <a:r>
              <a:rPr lang="en-US" sz="2899">
                <a:solidFill>
                  <a:srgbClr val="000000"/>
                </a:solidFill>
                <a:latin typeface="EB Garamond Medium"/>
              </a:rPr>
              <a:t>Menu Browsing.</a:t>
            </a:r>
          </a:p>
          <a:p>
            <a:pPr marL="626109" indent="-313054" lvl="1">
              <a:lnSpc>
                <a:spcPts val="3479"/>
              </a:lnSpc>
              <a:buFont typeface="Arial"/>
              <a:buChar char="•"/>
            </a:pPr>
            <a:r>
              <a:rPr lang="en-US" sz="2899">
                <a:solidFill>
                  <a:srgbClr val="000000"/>
                </a:solidFill>
                <a:latin typeface="EB Garamond Medium"/>
              </a:rPr>
              <a:t>Order Customization.</a:t>
            </a:r>
          </a:p>
          <a:p>
            <a:pPr marL="626109" indent="-313054" lvl="1">
              <a:lnSpc>
                <a:spcPts val="3479"/>
              </a:lnSpc>
              <a:buFont typeface="Arial"/>
              <a:buChar char="•"/>
            </a:pPr>
            <a:r>
              <a:rPr lang="en-US" sz="2899">
                <a:solidFill>
                  <a:srgbClr val="000000"/>
                </a:solidFill>
                <a:latin typeface="EB Garamond Medium"/>
              </a:rPr>
              <a:t>Cart Management.</a:t>
            </a:r>
          </a:p>
          <a:p>
            <a:pPr marL="626109" indent="-313054" lvl="1">
              <a:lnSpc>
                <a:spcPts val="3479"/>
              </a:lnSpc>
              <a:buFont typeface="Arial"/>
              <a:buChar char="•"/>
            </a:pPr>
            <a:r>
              <a:rPr lang="en-US" sz="2899">
                <a:solidFill>
                  <a:srgbClr val="000000"/>
                </a:solidFill>
                <a:latin typeface="EB Garamond Medium"/>
              </a:rPr>
              <a:t>Secure Payments.</a:t>
            </a:r>
          </a:p>
          <a:p>
            <a:pPr marL="626109" indent="-313054" lvl="1">
              <a:lnSpc>
                <a:spcPts val="3479"/>
              </a:lnSpc>
              <a:buFont typeface="Arial"/>
              <a:buChar char="•"/>
            </a:pPr>
            <a:r>
              <a:rPr lang="en-US" sz="2899">
                <a:solidFill>
                  <a:srgbClr val="000000"/>
                </a:solidFill>
                <a:latin typeface="EB Garamond Medium"/>
              </a:rPr>
              <a:t>Order Confirmation.</a:t>
            </a:r>
          </a:p>
          <a:p>
            <a:pPr marL="626109" indent="-313054" lvl="1">
              <a:lnSpc>
                <a:spcPts val="3479"/>
              </a:lnSpc>
              <a:buFont typeface="Arial"/>
              <a:buChar char="•"/>
            </a:pPr>
            <a:r>
              <a:rPr lang="en-US" sz="2899">
                <a:solidFill>
                  <a:srgbClr val="000000"/>
                </a:solidFill>
                <a:latin typeface="EB Garamond Medium"/>
              </a:rPr>
              <a:t>Real-time Tracking.</a:t>
            </a:r>
          </a:p>
          <a:p>
            <a:pPr marL="626109" indent="-313054" lvl="1">
              <a:lnSpc>
                <a:spcPts val="3479"/>
              </a:lnSpc>
              <a:buFont typeface="Arial"/>
              <a:buChar char="•"/>
            </a:pPr>
            <a:r>
              <a:rPr lang="en-US" sz="2899">
                <a:solidFill>
                  <a:srgbClr val="000000"/>
                </a:solidFill>
                <a:latin typeface="EB Garamond Medium"/>
              </a:rPr>
              <a:t>Delivery Updates.</a:t>
            </a:r>
          </a:p>
          <a:p>
            <a:pPr marL="626109" indent="-313054" lvl="1">
              <a:lnSpc>
                <a:spcPts val="3479"/>
              </a:lnSpc>
              <a:buFont typeface="Arial"/>
              <a:buChar char="•"/>
            </a:pPr>
            <a:r>
              <a:rPr lang="en-US" sz="2899">
                <a:solidFill>
                  <a:srgbClr val="000000"/>
                </a:solidFill>
                <a:latin typeface="EB Garamond Medium"/>
              </a:rPr>
              <a:t>Rating and Feedback.</a:t>
            </a:r>
          </a:p>
          <a:p>
            <a:pPr algn="l" marL="626109" indent="-313054" lvl="1">
              <a:lnSpc>
                <a:spcPts val="3479"/>
              </a:lnSpc>
              <a:buFont typeface="Arial"/>
              <a:buChar char="•"/>
            </a:pPr>
            <a:r>
              <a:rPr lang="en-US" sz="2899">
                <a:solidFill>
                  <a:srgbClr val="000000"/>
                </a:solidFill>
                <a:latin typeface="EB Garamond Medium"/>
              </a:rPr>
              <a:t>User History</a:t>
            </a:r>
          </a:p>
        </p:txBody>
      </p:sp>
      <p:sp>
        <p:nvSpPr>
          <p:cNvPr name="Freeform 10" id="10"/>
          <p:cNvSpPr/>
          <p:nvPr/>
        </p:nvSpPr>
        <p:spPr>
          <a:xfrm flipH="false" flipV="false" rot="0">
            <a:off x="0" y="0"/>
            <a:ext cx="18287980" cy="10296000"/>
          </a:xfrm>
          <a:custGeom>
            <a:avLst/>
            <a:gdLst/>
            <a:ahLst/>
            <a:cxnLst/>
            <a:rect r="r" b="b" t="t" l="l"/>
            <a:pathLst>
              <a:path h="10296000" w="18287980">
                <a:moveTo>
                  <a:pt x="0" y="0"/>
                </a:moveTo>
                <a:lnTo>
                  <a:pt x="18287980" y="0"/>
                </a:lnTo>
                <a:lnTo>
                  <a:pt x="18287980" y="10296000"/>
                </a:lnTo>
                <a:lnTo>
                  <a:pt x="0" y="10296000"/>
                </a:lnTo>
                <a:lnTo>
                  <a:pt x="0" y="0"/>
                </a:lnTo>
                <a:close/>
              </a:path>
            </a:pathLst>
          </a:custGeom>
          <a:blipFill>
            <a:blip r:embed="rId3"/>
            <a:stretch>
              <a:fillRect l="0" t="0" r="-105" b="0"/>
            </a:stretch>
          </a:blipFill>
        </p:spPr>
      </p:sp>
      <p:sp>
        <p:nvSpPr>
          <p:cNvPr name="Freeform 11" id="11"/>
          <p:cNvSpPr/>
          <p:nvPr/>
        </p:nvSpPr>
        <p:spPr>
          <a:xfrm flipH="false" flipV="false" rot="0">
            <a:off x="9877877" y="4581899"/>
            <a:ext cx="4295907" cy="4225610"/>
          </a:xfrm>
          <a:custGeom>
            <a:avLst/>
            <a:gdLst/>
            <a:ahLst/>
            <a:cxnLst/>
            <a:rect r="r" b="b" t="t" l="l"/>
            <a:pathLst>
              <a:path h="4225610" w="4295907">
                <a:moveTo>
                  <a:pt x="0" y="0"/>
                </a:moveTo>
                <a:lnTo>
                  <a:pt x="4295907" y="0"/>
                </a:lnTo>
                <a:lnTo>
                  <a:pt x="4295907" y="4225610"/>
                </a:lnTo>
                <a:lnTo>
                  <a:pt x="0" y="4225610"/>
                </a:lnTo>
                <a:lnTo>
                  <a:pt x="0" y="0"/>
                </a:lnTo>
                <a:close/>
              </a:path>
            </a:pathLst>
          </a:custGeom>
          <a:blipFill>
            <a:blip r:embed="rId4">
              <a:alphaModFix amt="67000"/>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7980" cy="10296000"/>
          </a:xfrm>
          <a:custGeom>
            <a:avLst/>
            <a:gdLst/>
            <a:ahLst/>
            <a:cxnLst/>
            <a:rect r="r" b="b" t="t" l="l"/>
            <a:pathLst>
              <a:path h="10296000" w="18287980">
                <a:moveTo>
                  <a:pt x="0" y="0"/>
                </a:moveTo>
                <a:lnTo>
                  <a:pt x="18287980" y="0"/>
                </a:lnTo>
                <a:lnTo>
                  <a:pt x="18287980" y="10296000"/>
                </a:lnTo>
                <a:lnTo>
                  <a:pt x="0" y="10296000"/>
                </a:lnTo>
                <a:lnTo>
                  <a:pt x="0" y="0"/>
                </a:lnTo>
                <a:close/>
              </a:path>
            </a:pathLst>
          </a:custGeom>
          <a:blipFill>
            <a:blip r:embed="rId3"/>
            <a:stretch>
              <a:fillRect l="0" t="0" r="-105" b="0"/>
            </a:stretch>
          </a:blipFill>
        </p:spPr>
      </p:sp>
      <p:sp>
        <p:nvSpPr>
          <p:cNvPr name="Freeform 3" id="3"/>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65221" t="-3320" r="-65239" b="3319"/>
            </a:stretch>
          </a:blipFill>
        </p:spPr>
      </p:sp>
      <p:sp>
        <p:nvSpPr>
          <p:cNvPr name="AutoShape 4" id="4"/>
          <p:cNvSpPr/>
          <p:nvPr/>
        </p:nvSpPr>
        <p:spPr>
          <a:xfrm>
            <a:off x="703600" y="855843"/>
            <a:ext cx="12700" cy="8402457"/>
          </a:xfrm>
          <a:prstGeom prst="line">
            <a:avLst/>
          </a:prstGeom>
          <a:ln cap="rnd" w="9525">
            <a:solidFill>
              <a:srgbClr val="223669"/>
            </a:solidFill>
            <a:prstDash val="solid"/>
            <a:headEnd type="none" len="sm" w="sm"/>
            <a:tailEnd type="none" len="sm" w="sm"/>
          </a:ln>
        </p:spPr>
      </p:sp>
      <p:grpSp>
        <p:nvGrpSpPr>
          <p:cNvPr name="Group 5" id="5"/>
          <p:cNvGrpSpPr/>
          <p:nvPr/>
        </p:nvGrpSpPr>
        <p:grpSpPr>
          <a:xfrm rot="0">
            <a:off x="541040" y="451934"/>
            <a:ext cx="350520" cy="747826"/>
            <a:chOff x="0" y="0"/>
            <a:chExt cx="467360" cy="997101"/>
          </a:xfrm>
        </p:grpSpPr>
        <p:sp>
          <p:nvSpPr>
            <p:cNvPr name="Freeform 6" id="6"/>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Freeform 7" id="7"/>
          <p:cNvSpPr/>
          <p:nvPr/>
        </p:nvSpPr>
        <p:spPr>
          <a:xfrm flipH="false" flipV="false" rot="0">
            <a:off x="3521358" y="2823851"/>
            <a:ext cx="9018983" cy="6174128"/>
          </a:xfrm>
          <a:custGeom>
            <a:avLst/>
            <a:gdLst/>
            <a:ahLst/>
            <a:cxnLst/>
            <a:rect r="r" b="b" t="t" l="l"/>
            <a:pathLst>
              <a:path h="6174128" w="9018983">
                <a:moveTo>
                  <a:pt x="0" y="0"/>
                </a:moveTo>
                <a:lnTo>
                  <a:pt x="9018983" y="0"/>
                </a:lnTo>
                <a:lnTo>
                  <a:pt x="9018983" y="6174128"/>
                </a:lnTo>
                <a:lnTo>
                  <a:pt x="0" y="6174128"/>
                </a:lnTo>
                <a:lnTo>
                  <a:pt x="0" y="0"/>
                </a:lnTo>
                <a:close/>
              </a:path>
            </a:pathLst>
          </a:custGeom>
          <a:blipFill>
            <a:blip r:embed="rId5"/>
            <a:stretch>
              <a:fillRect l="0" t="0" r="0" b="0"/>
            </a:stretch>
          </a:blipFill>
        </p:spPr>
      </p:sp>
      <p:sp>
        <p:nvSpPr>
          <p:cNvPr name="TextBox 8" id="8"/>
          <p:cNvSpPr txBox="true"/>
          <p:nvPr/>
        </p:nvSpPr>
        <p:spPr>
          <a:xfrm rot="0">
            <a:off x="982983" y="519942"/>
            <a:ext cx="5076750" cy="542925"/>
          </a:xfrm>
          <a:prstGeom prst="rect">
            <a:avLst/>
          </a:prstGeom>
        </p:spPr>
        <p:txBody>
          <a:bodyPr anchor="t" rtlCol="false" tIns="0" lIns="0" bIns="0" rIns="0">
            <a:spAutoFit/>
          </a:bodyPr>
          <a:lstStyle/>
          <a:p>
            <a:pPr algn="l">
              <a:lnSpc>
                <a:spcPts val="4320"/>
              </a:lnSpc>
            </a:pPr>
            <a:r>
              <a:rPr lang="en-US" sz="3600">
                <a:solidFill>
                  <a:srgbClr val="223669"/>
                </a:solidFill>
                <a:latin typeface="EB Garamond Bold"/>
              </a:rPr>
              <a:t>System Design</a:t>
            </a:r>
          </a:p>
        </p:txBody>
      </p:sp>
      <p:sp>
        <p:nvSpPr>
          <p:cNvPr name="TextBox 9" id="9"/>
          <p:cNvSpPr txBox="true"/>
          <p:nvPr/>
        </p:nvSpPr>
        <p:spPr>
          <a:xfrm rot="0">
            <a:off x="1603500" y="1671831"/>
            <a:ext cx="13600950" cy="513845"/>
          </a:xfrm>
          <a:prstGeom prst="rect">
            <a:avLst/>
          </a:prstGeom>
        </p:spPr>
        <p:txBody>
          <a:bodyPr anchor="t" rtlCol="false" tIns="0" lIns="0" bIns="0" rIns="0">
            <a:spAutoFit/>
          </a:bodyPr>
          <a:lstStyle/>
          <a:p>
            <a:pPr algn="l">
              <a:lnSpc>
                <a:spcPts val="4143"/>
              </a:lnSpc>
            </a:pPr>
            <a:r>
              <a:rPr lang="en-US" sz="3200" spc="320">
                <a:solidFill>
                  <a:srgbClr val="BD8738"/>
                </a:solidFill>
                <a:latin typeface="EB Garamond Semi-Bold"/>
              </a:rPr>
              <a:t>Usecase Diagram:</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7980" cy="10296000"/>
          </a:xfrm>
          <a:custGeom>
            <a:avLst/>
            <a:gdLst/>
            <a:ahLst/>
            <a:cxnLst/>
            <a:rect r="r" b="b" t="t" l="l"/>
            <a:pathLst>
              <a:path h="10296000" w="18287980">
                <a:moveTo>
                  <a:pt x="0" y="0"/>
                </a:moveTo>
                <a:lnTo>
                  <a:pt x="18287980" y="0"/>
                </a:lnTo>
                <a:lnTo>
                  <a:pt x="18287980" y="10296000"/>
                </a:lnTo>
                <a:lnTo>
                  <a:pt x="0" y="10296000"/>
                </a:lnTo>
                <a:lnTo>
                  <a:pt x="0" y="0"/>
                </a:lnTo>
                <a:close/>
              </a:path>
            </a:pathLst>
          </a:custGeom>
          <a:blipFill>
            <a:blip r:embed="rId3"/>
            <a:stretch>
              <a:fillRect l="0" t="0" r="-105" b="0"/>
            </a:stretch>
          </a:blipFill>
        </p:spPr>
      </p:sp>
      <p:sp>
        <p:nvSpPr>
          <p:cNvPr name="Freeform 3" id="3"/>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65221" t="-3320" r="-65239" b="3319"/>
            </a:stretch>
          </a:blipFill>
        </p:spPr>
      </p:sp>
      <p:sp>
        <p:nvSpPr>
          <p:cNvPr name="AutoShape 4" id="4"/>
          <p:cNvSpPr/>
          <p:nvPr/>
        </p:nvSpPr>
        <p:spPr>
          <a:xfrm>
            <a:off x="703600" y="855843"/>
            <a:ext cx="12700" cy="8402457"/>
          </a:xfrm>
          <a:prstGeom prst="line">
            <a:avLst/>
          </a:prstGeom>
          <a:ln cap="rnd" w="9525">
            <a:solidFill>
              <a:srgbClr val="223669"/>
            </a:solidFill>
            <a:prstDash val="solid"/>
            <a:headEnd type="none" len="sm" w="sm"/>
            <a:tailEnd type="none" len="sm" w="sm"/>
          </a:ln>
        </p:spPr>
      </p:sp>
      <p:grpSp>
        <p:nvGrpSpPr>
          <p:cNvPr name="Group 5" id="5"/>
          <p:cNvGrpSpPr/>
          <p:nvPr/>
        </p:nvGrpSpPr>
        <p:grpSpPr>
          <a:xfrm rot="0">
            <a:off x="541040" y="451934"/>
            <a:ext cx="350520" cy="747826"/>
            <a:chOff x="0" y="0"/>
            <a:chExt cx="467360" cy="997101"/>
          </a:xfrm>
        </p:grpSpPr>
        <p:sp>
          <p:nvSpPr>
            <p:cNvPr name="Freeform 6" id="6"/>
            <p:cNvSpPr/>
            <p:nvPr/>
          </p:nvSpPr>
          <p:spPr>
            <a:xfrm flipH="false" flipV="false" rot="0">
              <a:off x="0" y="0"/>
              <a:ext cx="467360" cy="997077"/>
            </a:xfrm>
            <a:custGeom>
              <a:avLst/>
              <a:gdLst/>
              <a:ahLst/>
              <a:cxnLst/>
              <a:rect r="r" b="b" t="t" l="l"/>
              <a:pathLst>
                <a:path h="997077" w="467360">
                  <a:moveTo>
                    <a:pt x="0" y="0"/>
                  </a:moveTo>
                  <a:lnTo>
                    <a:pt x="467360" y="0"/>
                  </a:lnTo>
                  <a:lnTo>
                    <a:pt x="467360" y="997077"/>
                  </a:lnTo>
                  <a:lnTo>
                    <a:pt x="0" y="997077"/>
                  </a:lnTo>
                  <a:close/>
                </a:path>
              </a:pathLst>
            </a:custGeom>
            <a:solidFill>
              <a:srgbClr val="223669"/>
            </a:solidFill>
          </p:spPr>
        </p:sp>
      </p:grpSp>
      <p:sp>
        <p:nvSpPr>
          <p:cNvPr name="TextBox 7" id="7"/>
          <p:cNvSpPr txBox="true"/>
          <p:nvPr/>
        </p:nvSpPr>
        <p:spPr>
          <a:xfrm rot="0">
            <a:off x="982983" y="519942"/>
            <a:ext cx="5076750" cy="542925"/>
          </a:xfrm>
          <a:prstGeom prst="rect">
            <a:avLst/>
          </a:prstGeom>
        </p:spPr>
        <p:txBody>
          <a:bodyPr anchor="t" rtlCol="false" tIns="0" lIns="0" bIns="0" rIns="0">
            <a:spAutoFit/>
          </a:bodyPr>
          <a:lstStyle/>
          <a:p>
            <a:pPr algn="l">
              <a:lnSpc>
                <a:spcPts val="4320"/>
              </a:lnSpc>
            </a:pPr>
            <a:r>
              <a:rPr lang="en-US" sz="3600">
                <a:solidFill>
                  <a:srgbClr val="223669"/>
                </a:solidFill>
                <a:latin typeface="EB Garamond Bold"/>
              </a:rPr>
              <a:t>System Design</a:t>
            </a:r>
          </a:p>
        </p:txBody>
      </p:sp>
      <p:sp>
        <p:nvSpPr>
          <p:cNvPr name="TextBox 8" id="8"/>
          <p:cNvSpPr txBox="true"/>
          <p:nvPr/>
        </p:nvSpPr>
        <p:spPr>
          <a:xfrm rot="0">
            <a:off x="1603500" y="1671831"/>
            <a:ext cx="13600950" cy="513845"/>
          </a:xfrm>
          <a:prstGeom prst="rect">
            <a:avLst/>
          </a:prstGeom>
        </p:spPr>
        <p:txBody>
          <a:bodyPr anchor="t" rtlCol="false" tIns="0" lIns="0" bIns="0" rIns="0">
            <a:spAutoFit/>
          </a:bodyPr>
          <a:lstStyle/>
          <a:p>
            <a:pPr algn="l">
              <a:lnSpc>
                <a:spcPts val="4143"/>
              </a:lnSpc>
            </a:pPr>
            <a:r>
              <a:rPr lang="en-US" sz="3200" spc="320">
                <a:solidFill>
                  <a:srgbClr val="BD8738"/>
                </a:solidFill>
                <a:latin typeface="EB Garamond Semi-Bold"/>
              </a:rPr>
              <a:t>Data Flow Diagram:</a:t>
            </a:r>
          </a:p>
        </p:txBody>
      </p:sp>
      <p:sp>
        <p:nvSpPr>
          <p:cNvPr name="Freeform 9" id="9"/>
          <p:cNvSpPr/>
          <p:nvPr/>
        </p:nvSpPr>
        <p:spPr>
          <a:xfrm flipH="false" flipV="false" rot="0">
            <a:off x="4741117" y="3449669"/>
            <a:ext cx="7981948" cy="5562599"/>
          </a:xfrm>
          <a:custGeom>
            <a:avLst/>
            <a:gdLst/>
            <a:ahLst/>
            <a:cxnLst/>
            <a:rect r="r" b="b" t="t" l="l"/>
            <a:pathLst>
              <a:path h="5562599" w="7981948">
                <a:moveTo>
                  <a:pt x="0" y="0"/>
                </a:moveTo>
                <a:lnTo>
                  <a:pt x="7981948" y="0"/>
                </a:lnTo>
                <a:lnTo>
                  <a:pt x="7981948" y="5562599"/>
                </a:lnTo>
                <a:lnTo>
                  <a:pt x="0" y="5562599"/>
                </a:lnTo>
                <a:lnTo>
                  <a:pt x="0" y="0"/>
                </a:lnTo>
                <a:close/>
              </a:path>
            </a:pathLst>
          </a:custGeom>
          <a:blipFill>
            <a:blip r:embed="rId5"/>
            <a:stretch>
              <a:fillRect l="0" t="-44" r="0" b="-44"/>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DAFtFOI60SE</dc:identifier>
  <dcterms:modified xsi:type="dcterms:W3CDTF">2011-08-01T06:04:30Z</dcterms:modified>
  <cp:revision>1</cp:revision>
  <dc:title>CB7-4 [Task 2]</dc:title>
</cp:coreProperties>
</file>

<file path=docProps/thumbnail.jpeg>
</file>